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4"/>
    <p:sldMasterId id="2147483685" r:id="rId5"/>
    <p:sldMasterId id="2147483660" r:id="rId6"/>
    <p:sldMasterId id="2147483672" r:id="rId7"/>
  </p:sldMasterIdLst>
  <p:notesMasterIdLst>
    <p:notesMasterId r:id="rId24"/>
  </p:notesMasterIdLst>
  <p:sldIdLst>
    <p:sldId id="256" r:id="rId8"/>
    <p:sldId id="261" r:id="rId9"/>
    <p:sldId id="260" r:id="rId10"/>
    <p:sldId id="279" r:id="rId11"/>
    <p:sldId id="262" r:id="rId12"/>
    <p:sldId id="278" r:id="rId13"/>
    <p:sldId id="263" r:id="rId14"/>
    <p:sldId id="277" r:id="rId15"/>
    <p:sldId id="280" r:id="rId16"/>
    <p:sldId id="281" r:id="rId17"/>
    <p:sldId id="282" r:id="rId18"/>
    <p:sldId id="283" r:id="rId19"/>
    <p:sldId id="284" r:id="rId20"/>
    <p:sldId id="285" r:id="rId21"/>
    <p:sldId id="276"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626"/>
    <a:srgbClr val="00B2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2"/>
    <p:restoredTop sz="94694"/>
  </p:normalViewPr>
  <p:slideViewPr>
    <p:cSldViewPr snapToGrid="0" snapToObjects="1">
      <p:cViewPr varScale="1">
        <p:scale>
          <a:sx n="68" d="100"/>
          <a:sy n="68" d="100"/>
        </p:scale>
        <p:origin x="10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FE9A7-8735-4637-B95E-A058F36E6D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A545C31-F375-4E4E-BB01-0E00FCF5C5EF}">
      <dgm:prSet/>
      <dgm:spPr/>
      <dgm:t>
        <a:bodyPr/>
        <a:lstStyle/>
        <a:p>
          <a:r>
            <a:rPr lang="en-US" dirty="0"/>
            <a:t>How birds link to the curriculum</a:t>
          </a:r>
        </a:p>
      </dgm:t>
    </dgm:pt>
    <dgm:pt modelId="{87C02645-2CF2-4E1D-A188-27B259D9EA11}" type="parTrans" cxnId="{8F9F6196-4E89-4B66-8C0A-6B74027F85ED}">
      <dgm:prSet/>
      <dgm:spPr/>
      <dgm:t>
        <a:bodyPr/>
        <a:lstStyle/>
        <a:p>
          <a:endParaRPr lang="en-US"/>
        </a:p>
      </dgm:t>
    </dgm:pt>
    <dgm:pt modelId="{2D6D0F23-6A72-403D-AF76-4A8FB54867A5}" type="sibTrans" cxnId="{8F9F6196-4E89-4B66-8C0A-6B74027F85ED}">
      <dgm:prSet/>
      <dgm:spPr/>
      <dgm:t>
        <a:bodyPr/>
        <a:lstStyle/>
        <a:p>
          <a:endParaRPr lang="en-US"/>
        </a:p>
      </dgm:t>
    </dgm:pt>
    <dgm:pt modelId="{E8D74537-C371-491B-8E4B-7D71D93529A0}">
      <dgm:prSet/>
      <dgm:spPr/>
      <dgm:t>
        <a:bodyPr/>
        <a:lstStyle/>
        <a:p>
          <a:r>
            <a:rPr lang="en-US" b="0" i="0" dirty="0"/>
            <a:t>How can we attract more birds to school grounds</a:t>
          </a:r>
          <a:endParaRPr lang="en-US" dirty="0"/>
        </a:p>
      </dgm:t>
    </dgm:pt>
    <dgm:pt modelId="{BF0624E7-2CE5-4692-9854-393FB2F7584C}" type="parTrans" cxnId="{5CA06051-1C25-4CDF-A3D0-99FF901146B3}">
      <dgm:prSet/>
      <dgm:spPr/>
      <dgm:t>
        <a:bodyPr/>
        <a:lstStyle/>
        <a:p>
          <a:endParaRPr lang="en-US"/>
        </a:p>
      </dgm:t>
    </dgm:pt>
    <dgm:pt modelId="{5C9B8C35-DAB0-4438-B145-FA23C21CB3C0}" type="sibTrans" cxnId="{5CA06051-1C25-4CDF-A3D0-99FF901146B3}">
      <dgm:prSet/>
      <dgm:spPr/>
      <dgm:t>
        <a:bodyPr/>
        <a:lstStyle/>
        <a:p>
          <a:endParaRPr lang="en-US"/>
        </a:p>
      </dgm:t>
    </dgm:pt>
    <dgm:pt modelId="{AA07516B-9E39-48FF-86F4-AAEE70ED7B4A}">
      <dgm:prSet/>
      <dgm:spPr/>
      <dgm:t>
        <a:bodyPr/>
        <a:lstStyle/>
        <a:p>
          <a:r>
            <a:rPr lang="en-US" b="0" i="0" dirty="0"/>
            <a:t>Fun ideas</a:t>
          </a:r>
          <a:endParaRPr lang="en-US" dirty="0"/>
        </a:p>
      </dgm:t>
    </dgm:pt>
    <dgm:pt modelId="{A42279D1-1E7E-4B4E-A80A-92DC0F78CD44}" type="parTrans" cxnId="{1998D98D-A0DF-4DE2-B246-4B5FE8B1ED22}">
      <dgm:prSet/>
      <dgm:spPr/>
      <dgm:t>
        <a:bodyPr/>
        <a:lstStyle/>
        <a:p>
          <a:endParaRPr lang="en-US"/>
        </a:p>
      </dgm:t>
    </dgm:pt>
    <dgm:pt modelId="{F47AEFFA-81B9-4E3C-BFA1-910A551E879B}" type="sibTrans" cxnId="{1998D98D-A0DF-4DE2-B246-4B5FE8B1ED22}">
      <dgm:prSet/>
      <dgm:spPr/>
      <dgm:t>
        <a:bodyPr/>
        <a:lstStyle/>
        <a:p>
          <a:endParaRPr lang="en-US"/>
        </a:p>
      </dgm:t>
    </dgm:pt>
    <dgm:pt modelId="{36B32C95-1CC6-4E21-AAAA-34A96AC204FE}">
      <dgm:prSet/>
      <dgm:spPr/>
      <dgm:t>
        <a:bodyPr/>
        <a:lstStyle/>
        <a:p>
          <a:r>
            <a:rPr lang="en-US" b="0" i="0" dirty="0"/>
            <a:t>Identification tips</a:t>
          </a:r>
          <a:endParaRPr lang="en-US" dirty="0"/>
        </a:p>
      </dgm:t>
    </dgm:pt>
    <dgm:pt modelId="{031B9F39-9F30-436D-A9E9-9358C008E88D}" type="parTrans" cxnId="{E75AD0F5-7137-44C2-BFA9-B1386B3031DB}">
      <dgm:prSet/>
      <dgm:spPr/>
      <dgm:t>
        <a:bodyPr/>
        <a:lstStyle/>
        <a:p>
          <a:endParaRPr lang="en-US"/>
        </a:p>
      </dgm:t>
    </dgm:pt>
    <dgm:pt modelId="{E385B2FF-3D4D-4146-BDA5-316F31864383}" type="sibTrans" cxnId="{E75AD0F5-7137-44C2-BFA9-B1386B3031DB}">
      <dgm:prSet/>
      <dgm:spPr/>
      <dgm:t>
        <a:bodyPr/>
        <a:lstStyle/>
        <a:p>
          <a:endParaRPr lang="en-US"/>
        </a:p>
      </dgm:t>
    </dgm:pt>
    <dgm:pt modelId="{6150B203-1541-4DF7-802B-7EC437C23758}">
      <dgm:prSet/>
      <dgm:spPr/>
      <dgm:t>
        <a:bodyPr/>
        <a:lstStyle/>
        <a:p>
          <a:r>
            <a:rPr lang="en-US" b="0" i="0" dirty="0"/>
            <a:t>What links can we make?</a:t>
          </a:r>
          <a:endParaRPr lang="en-US" dirty="0"/>
        </a:p>
      </dgm:t>
    </dgm:pt>
    <dgm:pt modelId="{38EBD6E1-0F4C-4B7E-BCA9-D0CD86101758}" type="parTrans" cxnId="{6A319387-B44F-45BF-987E-A6FA4B5D8559}">
      <dgm:prSet/>
      <dgm:spPr/>
      <dgm:t>
        <a:bodyPr/>
        <a:lstStyle/>
        <a:p>
          <a:endParaRPr lang="en-US"/>
        </a:p>
      </dgm:t>
    </dgm:pt>
    <dgm:pt modelId="{53026C99-9ADC-4D7E-9E3D-21ACA278EC47}" type="sibTrans" cxnId="{6A319387-B44F-45BF-987E-A6FA4B5D8559}">
      <dgm:prSet/>
      <dgm:spPr/>
      <dgm:t>
        <a:bodyPr/>
        <a:lstStyle/>
        <a:p>
          <a:endParaRPr lang="en-US"/>
        </a:p>
      </dgm:t>
    </dgm:pt>
    <dgm:pt modelId="{AE008D73-D01C-4B10-B351-1C88A81A451F}" type="pres">
      <dgm:prSet presAssocID="{368FE9A7-8735-4637-B95E-A058F36E6D49}" presName="root" presStyleCnt="0">
        <dgm:presLayoutVars>
          <dgm:dir/>
          <dgm:resizeHandles val="exact"/>
        </dgm:presLayoutVars>
      </dgm:prSet>
      <dgm:spPr/>
    </dgm:pt>
    <dgm:pt modelId="{779E0387-D32E-4789-9154-94FCC95D9CDD}" type="pres">
      <dgm:prSet presAssocID="{EA545C31-F375-4E4E-BB01-0E00FCF5C5EF}" presName="compNode" presStyleCnt="0"/>
      <dgm:spPr/>
    </dgm:pt>
    <dgm:pt modelId="{6A2DD408-4E9F-45C0-8F1C-D7EAA9DAC176}" type="pres">
      <dgm:prSet presAssocID="{EA545C31-F375-4E4E-BB01-0E00FCF5C5EF}" presName="bgRect" presStyleLbl="bgShp" presStyleIdx="0" presStyleCnt="5"/>
      <dgm:spPr/>
    </dgm:pt>
    <dgm:pt modelId="{A7CE2778-0025-424F-B7C7-B4760B01DD35}" type="pres">
      <dgm:prSet presAssocID="{EA545C31-F375-4E4E-BB01-0E00FCF5C5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parrow with solid fill"/>
        </a:ext>
      </dgm:extLst>
    </dgm:pt>
    <dgm:pt modelId="{B4591EE8-E898-43FF-9C45-EAD0EE05603A}" type="pres">
      <dgm:prSet presAssocID="{EA545C31-F375-4E4E-BB01-0E00FCF5C5EF}" presName="spaceRect" presStyleCnt="0"/>
      <dgm:spPr/>
    </dgm:pt>
    <dgm:pt modelId="{5EB1CF35-9CD4-4C11-9DF8-41869A4F53E1}" type="pres">
      <dgm:prSet presAssocID="{EA545C31-F375-4E4E-BB01-0E00FCF5C5EF}" presName="parTx" presStyleLbl="revTx" presStyleIdx="0" presStyleCnt="5">
        <dgm:presLayoutVars>
          <dgm:chMax val="0"/>
          <dgm:chPref val="0"/>
        </dgm:presLayoutVars>
      </dgm:prSet>
      <dgm:spPr/>
    </dgm:pt>
    <dgm:pt modelId="{BB41B8C5-2D04-4584-A798-49222197168D}" type="pres">
      <dgm:prSet presAssocID="{2D6D0F23-6A72-403D-AF76-4A8FB54867A5}" presName="sibTrans" presStyleCnt="0"/>
      <dgm:spPr/>
    </dgm:pt>
    <dgm:pt modelId="{C5D5551E-41D3-4C2F-B6B8-14C43830D82A}" type="pres">
      <dgm:prSet presAssocID="{E8D74537-C371-491B-8E4B-7D71D93529A0}" presName="compNode" presStyleCnt="0"/>
      <dgm:spPr/>
    </dgm:pt>
    <dgm:pt modelId="{5D8898F5-C493-422B-909E-E82D7DBEB67E}" type="pres">
      <dgm:prSet presAssocID="{E8D74537-C371-491B-8E4B-7D71D93529A0}" presName="bgRect" presStyleLbl="bgShp" presStyleIdx="1" presStyleCnt="5"/>
      <dgm:spPr/>
    </dgm:pt>
    <dgm:pt modelId="{B122FA46-DAC0-4CE9-8A4F-A923781B2AAC}" type="pres">
      <dgm:prSet presAssocID="{E8D74537-C371-491B-8E4B-7D71D93529A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er in pot"/>
        </a:ext>
      </dgm:extLst>
    </dgm:pt>
    <dgm:pt modelId="{E873462B-1B44-40AC-AEB3-FF666D97AD4E}" type="pres">
      <dgm:prSet presAssocID="{E8D74537-C371-491B-8E4B-7D71D93529A0}" presName="spaceRect" presStyleCnt="0"/>
      <dgm:spPr/>
    </dgm:pt>
    <dgm:pt modelId="{8A37B057-9F61-43D3-85F1-9CDD43C395AC}" type="pres">
      <dgm:prSet presAssocID="{E8D74537-C371-491B-8E4B-7D71D93529A0}" presName="parTx" presStyleLbl="revTx" presStyleIdx="1" presStyleCnt="5">
        <dgm:presLayoutVars>
          <dgm:chMax val="0"/>
          <dgm:chPref val="0"/>
        </dgm:presLayoutVars>
      </dgm:prSet>
      <dgm:spPr/>
    </dgm:pt>
    <dgm:pt modelId="{2C1E6803-CCA2-41D9-9E54-0E3CEF2364DA}" type="pres">
      <dgm:prSet presAssocID="{5C9B8C35-DAB0-4438-B145-FA23C21CB3C0}" presName="sibTrans" presStyleCnt="0"/>
      <dgm:spPr/>
    </dgm:pt>
    <dgm:pt modelId="{965F5741-B8CD-44B1-ACD1-A9DD20E6EEE8}" type="pres">
      <dgm:prSet presAssocID="{AA07516B-9E39-48FF-86F4-AAEE70ED7B4A}" presName="compNode" presStyleCnt="0"/>
      <dgm:spPr/>
    </dgm:pt>
    <dgm:pt modelId="{2977583F-6442-45D2-85FF-0EEDEEFD193B}" type="pres">
      <dgm:prSet presAssocID="{AA07516B-9E39-48FF-86F4-AAEE70ED7B4A}" presName="bgRect" presStyleLbl="bgShp" presStyleIdx="2" presStyleCnt="5"/>
      <dgm:spPr/>
    </dgm:pt>
    <dgm:pt modelId="{60AA32ED-D979-4DAA-9D98-C1648A0203CC}" type="pres">
      <dgm:prSet presAssocID="{AA07516B-9E39-48FF-86F4-AAEE70ED7B4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corn with solid fill"/>
        </a:ext>
      </dgm:extLst>
    </dgm:pt>
    <dgm:pt modelId="{5255DD37-D08C-4874-9A22-C569B31FDAAF}" type="pres">
      <dgm:prSet presAssocID="{AA07516B-9E39-48FF-86F4-AAEE70ED7B4A}" presName="spaceRect" presStyleCnt="0"/>
      <dgm:spPr/>
    </dgm:pt>
    <dgm:pt modelId="{10AC7CEC-16AA-4250-B337-6DDB94DD65A3}" type="pres">
      <dgm:prSet presAssocID="{AA07516B-9E39-48FF-86F4-AAEE70ED7B4A}" presName="parTx" presStyleLbl="revTx" presStyleIdx="2" presStyleCnt="5">
        <dgm:presLayoutVars>
          <dgm:chMax val="0"/>
          <dgm:chPref val="0"/>
        </dgm:presLayoutVars>
      </dgm:prSet>
      <dgm:spPr/>
    </dgm:pt>
    <dgm:pt modelId="{77988D38-29D0-44C4-8E3D-CFFB7711DED3}" type="pres">
      <dgm:prSet presAssocID="{F47AEFFA-81B9-4E3C-BFA1-910A551E879B}" presName="sibTrans" presStyleCnt="0"/>
      <dgm:spPr/>
    </dgm:pt>
    <dgm:pt modelId="{9381DF4F-6FCE-4A4F-856A-6C6A81A21631}" type="pres">
      <dgm:prSet presAssocID="{36B32C95-1CC6-4E21-AAAA-34A96AC204FE}" presName="compNode" presStyleCnt="0"/>
      <dgm:spPr/>
    </dgm:pt>
    <dgm:pt modelId="{97A533A0-8A45-437E-A254-6454B989EC8B}" type="pres">
      <dgm:prSet presAssocID="{36B32C95-1CC6-4E21-AAAA-34A96AC204FE}" presName="bgRect" presStyleLbl="bgShp" presStyleIdx="3" presStyleCnt="5"/>
      <dgm:spPr/>
    </dgm:pt>
    <dgm:pt modelId="{A9F6D2FB-4056-4474-BEF5-5F51FC914AF7}" type="pres">
      <dgm:prSet presAssocID="{36B32C95-1CC6-4E21-AAAA-34A96AC204F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FB0F0A5-9C8D-4202-8D68-61C0DBF18900}" type="pres">
      <dgm:prSet presAssocID="{36B32C95-1CC6-4E21-AAAA-34A96AC204FE}" presName="spaceRect" presStyleCnt="0"/>
      <dgm:spPr/>
    </dgm:pt>
    <dgm:pt modelId="{D38BA429-B0DC-461F-B4B1-2605085A2F4A}" type="pres">
      <dgm:prSet presAssocID="{36B32C95-1CC6-4E21-AAAA-34A96AC204FE}" presName="parTx" presStyleLbl="revTx" presStyleIdx="3" presStyleCnt="5">
        <dgm:presLayoutVars>
          <dgm:chMax val="0"/>
          <dgm:chPref val="0"/>
        </dgm:presLayoutVars>
      </dgm:prSet>
      <dgm:spPr/>
    </dgm:pt>
    <dgm:pt modelId="{5141F0FC-26DC-4DAF-9063-A9DBFD69A7C4}" type="pres">
      <dgm:prSet presAssocID="{E385B2FF-3D4D-4146-BDA5-316F31864383}" presName="sibTrans" presStyleCnt="0"/>
      <dgm:spPr/>
    </dgm:pt>
    <dgm:pt modelId="{D769C9BE-D308-422F-A4CE-A6A80A139313}" type="pres">
      <dgm:prSet presAssocID="{6150B203-1541-4DF7-802B-7EC437C23758}" presName="compNode" presStyleCnt="0"/>
      <dgm:spPr/>
    </dgm:pt>
    <dgm:pt modelId="{43210101-812C-474B-A8F3-76419DCC639F}" type="pres">
      <dgm:prSet presAssocID="{6150B203-1541-4DF7-802B-7EC437C23758}" presName="bgRect" presStyleLbl="bgShp" presStyleIdx="4" presStyleCnt="5" custLinFactNeighborX="-66034" custLinFactNeighborY="470"/>
      <dgm:spPr/>
    </dgm:pt>
    <dgm:pt modelId="{4DBBF371-20D8-4E11-8A6A-A5DFFE9B4478}" type="pres">
      <dgm:prSet presAssocID="{6150B203-1541-4DF7-802B-7EC437C2375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Open hand with plant outline"/>
        </a:ext>
      </dgm:extLst>
    </dgm:pt>
    <dgm:pt modelId="{88A7FDFA-EC02-447F-992C-0297E761C757}" type="pres">
      <dgm:prSet presAssocID="{6150B203-1541-4DF7-802B-7EC437C23758}" presName="spaceRect" presStyleCnt="0"/>
      <dgm:spPr/>
    </dgm:pt>
    <dgm:pt modelId="{0EE79BAC-7F83-4272-A406-DC42201434DD}" type="pres">
      <dgm:prSet presAssocID="{6150B203-1541-4DF7-802B-7EC437C23758}" presName="parTx" presStyleLbl="revTx" presStyleIdx="4" presStyleCnt="5">
        <dgm:presLayoutVars>
          <dgm:chMax val="0"/>
          <dgm:chPref val="0"/>
        </dgm:presLayoutVars>
      </dgm:prSet>
      <dgm:spPr/>
    </dgm:pt>
  </dgm:ptLst>
  <dgm:cxnLst>
    <dgm:cxn modelId="{5A209600-4DC1-43F7-8D3A-0B144A3CCF18}" type="presOf" srcId="{AA07516B-9E39-48FF-86F4-AAEE70ED7B4A}" destId="{10AC7CEC-16AA-4250-B337-6DDB94DD65A3}" srcOrd="0" destOrd="0" presId="urn:microsoft.com/office/officeart/2018/2/layout/IconVerticalSolidList"/>
    <dgm:cxn modelId="{C87A9F25-807D-4A28-8374-1A4EC1BAA3BC}" type="presOf" srcId="{368FE9A7-8735-4637-B95E-A058F36E6D49}" destId="{AE008D73-D01C-4B10-B351-1C88A81A451F}" srcOrd="0" destOrd="0" presId="urn:microsoft.com/office/officeart/2018/2/layout/IconVerticalSolidList"/>
    <dgm:cxn modelId="{A643D03C-3835-4817-8578-95A1728F22B6}" type="presOf" srcId="{6150B203-1541-4DF7-802B-7EC437C23758}" destId="{0EE79BAC-7F83-4272-A406-DC42201434DD}" srcOrd="0" destOrd="0" presId="urn:microsoft.com/office/officeart/2018/2/layout/IconVerticalSolidList"/>
    <dgm:cxn modelId="{4760545E-FA2C-477E-A739-514D3536FF7F}" type="presOf" srcId="{36B32C95-1CC6-4E21-AAAA-34A96AC204FE}" destId="{D38BA429-B0DC-461F-B4B1-2605085A2F4A}" srcOrd="0" destOrd="0" presId="urn:microsoft.com/office/officeart/2018/2/layout/IconVerticalSolidList"/>
    <dgm:cxn modelId="{5CA06051-1C25-4CDF-A3D0-99FF901146B3}" srcId="{368FE9A7-8735-4637-B95E-A058F36E6D49}" destId="{E8D74537-C371-491B-8E4B-7D71D93529A0}" srcOrd="1" destOrd="0" parTransId="{BF0624E7-2CE5-4692-9854-393FB2F7584C}" sibTransId="{5C9B8C35-DAB0-4438-B145-FA23C21CB3C0}"/>
    <dgm:cxn modelId="{53F32B59-EA28-42A7-9558-810CD725A90A}" type="presOf" srcId="{E8D74537-C371-491B-8E4B-7D71D93529A0}" destId="{8A37B057-9F61-43D3-85F1-9CDD43C395AC}" srcOrd="0" destOrd="0" presId="urn:microsoft.com/office/officeart/2018/2/layout/IconVerticalSolidList"/>
    <dgm:cxn modelId="{6A319387-B44F-45BF-987E-A6FA4B5D8559}" srcId="{368FE9A7-8735-4637-B95E-A058F36E6D49}" destId="{6150B203-1541-4DF7-802B-7EC437C23758}" srcOrd="4" destOrd="0" parTransId="{38EBD6E1-0F4C-4B7E-BCA9-D0CD86101758}" sibTransId="{53026C99-9ADC-4D7E-9E3D-21ACA278EC47}"/>
    <dgm:cxn modelId="{1998D98D-A0DF-4DE2-B246-4B5FE8B1ED22}" srcId="{368FE9A7-8735-4637-B95E-A058F36E6D49}" destId="{AA07516B-9E39-48FF-86F4-AAEE70ED7B4A}" srcOrd="2" destOrd="0" parTransId="{A42279D1-1E7E-4B4E-A80A-92DC0F78CD44}" sibTransId="{F47AEFFA-81B9-4E3C-BFA1-910A551E879B}"/>
    <dgm:cxn modelId="{8F9F6196-4E89-4B66-8C0A-6B74027F85ED}" srcId="{368FE9A7-8735-4637-B95E-A058F36E6D49}" destId="{EA545C31-F375-4E4E-BB01-0E00FCF5C5EF}" srcOrd="0" destOrd="0" parTransId="{87C02645-2CF2-4E1D-A188-27B259D9EA11}" sibTransId="{2D6D0F23-6A72-403D-AF76-4A8FB54867A5}"/>
    <dgm:cxn modelId="{508844C1-7485-4D88-9FFA-E3A08A643D1A}" type="presOf" srcId="{EA545C31-F375-4E4E-BB01-0E00FCF5C5EF}" destId="{5EB1CF35-9CD4-4C11-9DF8-41869A4F53E1}" srcOrd="0" destOrd="0" presId="urn:microsoft.com/office/officeart/2018/2/layout/IconVerticalSolidList"/>
    <dgm:cxn modelId="{E75AD0F5-7137-44C2-BFA9-B1386B3031DB}" srcId="{368FE9A7-8735-4637-B95E-A058F36E6D49}" destId="{36B32C95-1CC6-4E21-AAAA-34A96AC204FE}" srcOrd="3" destOrd="0" parTransId="{031B9F39-9F30-436D-A9E9-9358C008E88D}" sibTransId="{E385B2FF-3D4D-4146-BDA5-316F31864383}"/>
    <dgm:cxn modelId="{F2AE58BB-3565-4389-B2F0-D9A741C9B050}" type="presParOf" srcId="{AE008D73-D01C-4B10-B351-1C88A81A451F}" destId="{779E0387-D32E-4789-9154-94FCC95D9CDD}" srcOrd="0" destOrd="0" presId="urn:microsoft.com/office/officeart/2018/2/layout/IconVerticalSolidList"/>
    <dgm:cxn modelId="{9BBA473E-BA10-4F90-BB43-AADF4AF173E1}" type="presParOf" srcId="{779E0387-D32E-4789-9154-94FCC95D9CDD}" destId="{6A2DD408-4E9F-45C0-8F1C-D7EAA9DAC176}" srcOrd="0" destOrd="0" presId="urn:microsoft.com/office/officeart/2018/2/layout/IconVerticalSolidList"/>
    <dgm:cxn modelId="{5D5AD04B-8FF8-4A42-A8EB-DCC1F3D54003}" type="presParOf" srcId="{779E0387-D32E-4789-9154-94FCC95D9CDD}" destId="{A7CE2778-0025-424F-B7C7-B4760B01DD35}" srcOrd="1" destOrd="0" presId="urn:microsoft.com/office/officeart/2018/2/layout/IconVerticalSolidList"/>
    <dgm:cxn modelId="{5C62B447-7AB2-4778-AEE0-D4C8B6C44EF1}" type="presParOf" srcId="{779E0387-D32E-4789-9154-94FCC95D9CDD}" destId="{B4591EE8-E898-43FF-9C45-EAD0EE05603A}" srcOrd="2" destOrd="0" presId="urn:microsoft.com/office/officeart/2018/2/layout/IconVerticalSolidList"/>
    <dgm:cxn modelId="{E89DA5D9-D9B1-4CE9-8C99-DE3A5DD60A04}" type="presParOf" srcId="{779E0387-D32E-4789-9154-94FCC95D9CDD}" destId="{5EB1CF35-9CD4-4C11-9DF8-41869A4F53E1}" srcOrd="3" destOrd="0" presId="urn:microsoft.com/office/officeart/2018/2/layout/IconVerticalSolidList"/>
    <dgm:cxn modelId="{E2C34797-7CAC-4DFC-85EB-9C0A124CDE0D}" type="presParOf" srcId="{AE008D73-D01C-4B10-B351-1C88A81A451F}" destId="{BB41B8C5-2D04-4584-A798-49222197168D}" srcOrd="1" destOrd="0" presId="urn:microsoft.com/office/officeart/2018/2/layout/IconVerticalSolidList"/>
    <dgm:cxn modelId="{5F4929FD-35C4-4159-82C8-57BD3A52AD84}" type="presParOf" srcId="{AE008D73-D01C-4B10-B351-1C88A81A451F}" destId="{C5D5551E-41D3-4C2F-B6B8-14C43830D82A}" srcOrd="2" destOrd="0" presId="urn:microsoft.com/office/officeart/2018/2/layout/IconVerticalSolidList"/>
    <dgm:cxn modelId="{3AE185F6-1701-41BC-B336-4A329BF1C1DB}" type="presParOf" srcId="{C5D5551E-41D3-4C2F-B6B8-14C43830D82A}" destId="{5D8898F5-C493-422B-909E-E82D7DBEB67E}" srcOrd="0" destOrd="0" presId="urn:microsoft.com/office/officeart/2018/2/layout/IconVerticalSolidList"/>
    <dgm:cxn modelId="{B88057B1-D6C1-4A6A-83F3-085BDADEBC1D}" type="presParOf" srcId="{C5D5551E-41D3-4C2F-B6B8-14C43830D82A}" destId="{B122FA46-DAC0-4CE9-8A4F-A923781B2AAC}" srcOrd="1" destOrd="0" presId="urn:microsoft.com/office/officeart/2018/2/layout/IconVerticalSolidList"/>
    <dgm:cxn modelId="{8E3D1F9D-20FB-4309-B36A-EC27AE84FE1F}" type="presParOf" srcId="{C5D5551E-41D3-4C2F-B6B8-14C43830D82A}" destId="{E873462B-1B44-40AC-AEB3-FF666D97AD4E}" srcOrd="2" destOrd="0" presId="urn:microsoft.com/office/officeart/2018/2/layout/IconVerticalSolidList"/>
    <dgm:cxn modelId="{841D2094-ECFA-4EE0-B1FC-377B153B4676}" type="presParOf" srcId="{C5D5551E-41D3-4C2F-B6B8-14C43830D82A}" destId="{8A37B057-9F61-43D3-85F1-9CDD43C395AC}" srcOrd="3" destOrd="0" presId="urn:microsoft.com/office/officeart/2018/2/layout/IconVerticalSolidList"/>
    <dgm:cxn modelId="{A4620AAF-1F08-452D-88D7-B363F94E1C7B}" type="presParOf" srcId="{AE008D73-D01C-4B10-B351-1C88A81A451F}" destId="{2C1E6803-CCA2-41D9-9E54-0E3CEF2364DA}" srcOrd="3" destOrd="0" presId="urn:microsoft.com/office/officeart/2018/2/layout/IconVerticalSolidList"/>
    <dgm:cxn modelId="{7404803C-93C4-45B5-8E76-72F5363691CC}" type="presParOf" srcId="{AE008D73-D01C-4B10-B351-1C88A81A451F}" destId="{965F5741-B8CD-44B1-ACD1-A9DD20E6EEE8}" srcOrd="4" destOrd="0" presId="urn:microsoft.com/office/officeart/2018/2/layout/IconVerticalSolidList"/>
    <dgm:cxn modelId="{77EEDA18-609D-408B-8EB8-B6BAEFF53C71}" type="presParOf" srcId="{965F5741-B8CD-44B1-ACD1-A9DD20E6EEE8}" destId="{2977583F-6442-45D2-85FF-0EEDEEFD193B}" srcOrd="0" destOrd="0" presId="urn:microsoft.com/office/officeart/2018/2/layout/IconVerticalSolidList"/>
    <dgm:cxn modelId="{5B134786-D2B0-403B-9D86-674529072A18}" type="presParOf" srcId="{965F5741-B8CD-44B1-ACD1-A9DD20E6EEE8}" destId="{60AA32ED-D979-4DAA-9D98-C1648A0203CC}" srcOrd="1" destOrd="0" presId="urn:microsoft.com/office/officeart/2018/2/layout/IconVerticalSolidList"/>
    <dgm:cxn modelId="{9F57571B-3F4E-4DF1-AC6C-090AE28101D1}" type="presParOf" srcId="{965F5741-B8CD-44B1-ACD1-A9DD20E6EEE8}" destId="{5255DD37-D08C-4874-9A22-C569B31FDAAF}" srcOrd="2" destOrd="0" presId="urn:microsoft.com/office/officeart/2018/2/layout/IconVerticalSolidList"/>
    <dgm:cxn modelId="{717B6243-1465-4953-A4E5-CDD618DEB2C4}" type="presParOf" srcId="{965F5741-B8CD-44B1-ACD1-A9DD20E6EEE8}" destId="{10AC7CEC-16AA-4250-B337-6DDB94DD65A3}" srcOrd="3" destOrd="0" presId="urn:microsoft.com/office/officeart/2018/2/layout/IconVerticalSolidList"/>
    <dgm:cxn modelId="{CA7333A4-4FF3-47C2-A7B4-6B5E58944378}" type="presParOf" srcId="{AE008D73-D01C-4B10-B351-1C88A81A451F}" destId="{77988D38-29D0-44C4-8E3D-CFFB7711DED3}" srcOrd="5" destOrd="0" presId="urn:microsoft.com/office/officeart/2018/2/layout/IconVerticalSolidList"/>
    <dgm:cxn modelId="{0E24EC29-AC00-4152-B318-4DE51A3E0F5E}" type="presParOf" srcId="{AE008D73-D01C-4B10-B351-1C88A81A451F}" destId="{9381DF4F-6FCE-4A4F-856A-6C6A81A21631}" srcOrd="6" destOrd="0" presId="urn:microsoft.com/office/officeart/2018/2/layout/IconVerticalSolidList"/>
    <dgm:cxn modelId="{2FBB0F28-9740-45A6-87FA-2D98F7D4085A}" type="presParOf" srcId="{9381DF4F-6FCE-4A4F-856A-6C6A81A21631}" destId="{97A533A0-8A45-437E-A254-6454B989EC8B}" srcOrd="0" destOrd="0" presId="urn:microsoft.com/office/officeart/2018/2/layout/IconVerticalSolidList"/>
    <dgm:cxn modelId="{9BF7819B-CF2C-4E1B-8F28-E7BA2F8D3B00}" type="presParOf" srcId="{9381DF4F-6FCE-4A4F-856A-6C6A81A21631}" destId="{A9F6D2FB-4056-4474-BEF5-5F51FC914AF7}" srcOrd="1" destOrd="0" presId="urn:microsoft.com/office/officeart/2018/2/layout/IconVerticalSolidList"/>
    <dgm:cxn modelId="{F3DC1CB2-C1AF-42B1-B61E-526A68EA29C6}" type="presParOf" srcId="{9381DF4F-6FCE-4A4F-856A-6C6A81A21631}" destId="{7FB0F0A5-9C8D-4202-8D68-61C0DBF18900}" srcOrd="2" destOrd="0" presId="urn:microsoft.com/office/officeart/2018/2/layout/IconVerticalSolidList"/>
    <dgm:cxn modelId="{6D8D554C-6E3F-499D-8A39-B72C14162F38}" type="presParOf" srcId="{9381DF4F-6FCE-4A4F-856A-6C6A81A21631}" destId="{D38BA429-B0DC-461F-B4B1-2605085A2F4A}" srcOrd="3" destOrd="0" presId="urn:microsoft.com/office/officeart/2018/2/layout/IconVerticalSolidList"/>
    <dgm:cxn modelId="{113D55B2-00ED-4A5A-8CF5-E81EAD6DD38D}" type="presParOf" srcId="{AE008D73-D01C-4B10-B351-1C88A81A451F}" destId="{5141F0FC-26DC-4DAF-9063-A9DBFD69A7C4}" srcOrd="7" destOrd="0" presId="urn:microsoft.com/office/officeart/2018/2/layout/IconVerticalSolidList"/>
    <dgm:cxn modelId="{56C0DE25-8FA7-4CAD-B4D5-82E66FB67BDF}" type="presParOf" srcId="{AE008D73-D01C-4B10-B351-1C88A81A451F}" destId="{D769C9BE-D308-422F-A4CE-A6A80A139313}" srcOrd="8" destOrd="0" presId="urn:microsoft.com/office/officeart/2018/2/layout/IconVerticalSolidList"/>
    <dgm:cxn modelId="{C10A62E5-285B-4E9F-87A0-4503683A288D}" type="presParOf" srcId="{D769C9BE-D308-422F-A4CE-A6A80A139313}" destId="{43210101-812C-474B-A8F3-76419DCC639F}" srcOrd="0" destOrd="0" presId="urn:microsoft.com/office/officeart/2018/2/layout/IconVerticalSolidList"/>
    <dgm:cxn modelId="{C03C5C5A-2F80-4BD0-8862-CE3D5172A2E5}" type="presParOf" srcId="{D769C9BE-D308-422F-A4CE-A6A80A139313}" destId="{4DBBF371-20D8-4E11-8A6A-A5DFFE9B4478}" srcOrd="1" destOrd="0" presId="urn:microsoft.com/office/officeart/2018/2/layout/IconVerticalSolidList"/>
    <dgm:cxn modelId="{01125CDC-1AD4-44B7-97C5-58B5666E77FD}" type="presParOf" srcId="{D769C9BE-D308-422F-A4CE-A6A80A139313}" destId="{88A7FDFA-EC02-447F-992C-0297E761C757}" srcOrd="2" destOrd="0" presId="urn:microsoft.com/office/officeart/2018/2/layout/IconVerticalSolidList"/>
    <dgm:cxn modelId="{3547AC3F-69EF-43B4-9432-F626DE2DB2E8}" type="presParOf" srcId="{D769C9BE-D308-422F-A4CE-A6A80A139313}" destId="{0EE79BAC-7F83-4272-A406-DC42201434D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DD408-4E9F-45C0-8F1C-D7EAA9DAC176}">
      <dsp:nvSpPr>
        <dsp:cNvPr id="0" name=""/>
        <dsp:cNvSpPr/>
      </dsp:nvSpPr>
      <dsp:spPr>
        <a:xfrm>
          <a:off x="0" y="4418"/>
          <a:ext cx="5512904"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E2778-0025-424F-B7C7-B4760B01DD35}">
      <dsp:nvSpPr>
        <dsp:cNvPr id="0" name=""/>
        <dsp:cNvSpPr/>
      </dsp:nvSpPr>
      <dsp:spPr>
        <a:xfrm>
          <a:off x="284724" y="216197"/>
          <a:ext cx="517680" cy="517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B1CF35-9CD4-4C11-9DF8-41869A4F53E1}">
      <dsp:nvSpPr>
        <dsp:cNvPr id="0" name=""/>
        <dsp:cNvSpPr/>
      </dsp:nvSpPr>
      <dsp:spPr>
        <a:xfrm>
          <a:off x="1087129" y="4418"/>
          <a:ext cx="4425774"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dirty="0"/>
            <a:t>How birds link to the curriculum</a:t>
          </a:r>
        </a:p>
      </dsp:txBody>
      <dsp:txXfrm>
        <a:off x="1087129" y="4418"/>
        <a:ext cx="4425774" cy="941237"/>
      </dsp:txXfrm>
    </dsp:sp>
    <dsp:sp modelId="{5D8898F5-C493-422B-909E-E82D7DBEB67E}">
      <dsp:nvSpPr>
        <dsp:cNvPr id="0" name=""/>
        <dsp:cNvSpPr/>
      </dsp:nvSpPr>
      <dsp:spPr>
        <a:xfrm>
          <a:off x="0" y="1180965"/>
          <a:ext cx="5512904"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2FA46-DAC0-4CE9-8A4F-A923781B2AAC}">
      <dsp:nvSpPr>
        <dsp:cNvPr id="0" name=""/>
        <dsp:cNvSpPr/>
      </dsp:nvSpPr>
      <dsp:spPr>
        <a:xfrm>
          <a:off x="284724" y="1392744"/>
          <a:ext cx="517680" cy="517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37B057-9F61-43D3-85F1-9CDD43C395AC}">
      <dsp:nvSpPr>
        <dsp:cNvPr id="0" name=""/>
        <dsp:cNvSpPr/>
      </dsp:nvSpPr>
      <dsp:spPr>
        <a:xfrm>
          <a:off x="1087129" y="1180965"/>
          <a:ext cx="4425774"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b="0" i="0" kern="1200" dirty="0"/>
            <a:t>How can we attract more birds to school grounds</a:t>
          </a:r>
          <a:endParaRPr lang="en-US" sz="1900" kern="1200" dirty="0"/>
        </a:p>
      </dsp:txBody>
      <dsp:txXfrm>
        <a:off x="1087129" y="1180965"/>
        <a:ext cx="4425774" cy="941237"/>
      </dsp:txXfrm>
    </dsp:sp>
    <dsp:sp modelId="{2977583F-6442-45D2-85FF-0EEDEEFD193B}">
      <dsp:nvSpPr>
        <dsp:cNvPr id="0" name=""/>
        <dsp:cNvSpPr/>
      </dsp:nvSpPr>
      <dsp:spPr>
        <a:xfrm>
          <a:off x="0" y="2357512"/>
          <a:ext cx="5512904"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AA32ED-D979-4DAA-9D98-C1648A0203CC}">
      <dsp:nvSpPr>
        <dsp:cNvPr id="0" name=""/>
        <dsp:cNvSpPr/>
      </dsp:nvSpPr>
      <dsp:spPr>
        <a:xfrm>
          <a:off x="284724" y="2569291"/>
          <a:ext cx="517680" cy="517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AC7CEC-16AA-4250-B337-6DDB94DD65A3}">
      <dsp:nvSpPr>
        <dsp:cNvPr id="0" name=""/>
        <dsp:cNvSpPr/>
      </dsp:nvSpPr>
      <dsp:spPr>
        <a:xfrm>
          <a:off x="1087129" y="2357512"/>
          <a:ext cx="4425774"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b="0" i="0" kern="1200" dirty="0"/>
            <a:t>Fun ideas</a:t>
          </a:r>
          <a:endParaRPr lang="en-US" sz="1900" kern="1200" dirty="0"/>
        </a:p>
      </dsp:txBody>
      <dsp:txXfrm>
        <a:off x="1087129" y="2357512"/>
        <a:ext cx="4425774" cy="941237"/>
      </dsp:txXfrm>
    </dsp:sp>
    <dsp:sp modelId="{97A533A0-8A45-437E-A254-6454B989EC8B}">
      <dsp:nvSpPr>
        <dsp:cNvPr id="0" name=""/>
        <dsp:cNvSpPr/>
      </dsp:nvSpPr>
      <dsp:spPr>
        <a:xfrm>
          <a:off x="0" y="3534059"/>
          <a:ext cx="5512904"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6D2FB-4056-4474-BEF5-5F51FC914AF7}">
      <dsp:nvSpPr>
        <dsp:cNvPr id="0" name=""/>
        <dsp:cNvSpPr/>
      </dsp:nvSpPr>
      <dsp:spPr>
        <a:xfrm>
          <a:off x="284724" y="3745838"/>
          <a:ext cx="517680" cy="5176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8BA429-B0DC-461F-B4B1-2605085A2F4A}">
      <dsp:nvSpPr>
        <dsp:cNvPr id="0" name=""/>
        <dsp:cNvSpPr/>
      </dsp:nvSpPr>
      <dsp:spPr>
        <a:xfrm>
          <a:off x="1087129" y="3534059"/>
          <a:ext cx="4425774"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b="0" i="0" kern="1200" dirty="0"/>
            <a:t>Identification tips</a:t>
          </a:r>
          <a:endParaRPr lang="en-US" sz="1900" kern="1200" dirty="0"/>
        </a:p>
      </dsp:txBody>
      <dsp:txXfrm>
        <a:off x="1087129" y="3534059"/>
        <a:ext cx="4425774" cy="941237"/>
      </dsp:txXfrm>
    </dsp:sp>
    <dsp:sp modelId="{43210101-812C-474B-A8F3-76419DCC639F}">
      <dsp:nvSpPr>
        <dsp:cNvPr id="0" name=""/>
        <dsp:cNvSpPr/>
      </dsp:nvSpPr>
      <dsp:spPr>
        <a:xfrm>
          <a:off x="0" y="4715025"/>
          <a:ext cx="5512904"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BF371-20D8-4E11-8A6A-A5DFFE9B4478}">
      <dsp:nvSpPr>
        <dsp:cNvPr id="0" name=""/>
        <dsp:cNvSpPr/>
      </dsp:nvSpPr>
      <dsp:spPr>
        <a:xfrm>
          <a:off x="284724" y="4922384"/>
          <a:ext cx="517680" cy="5176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E79BAC-7F83-4272-A406-DC42201434DD}">
      <dsp:nvSpPr>
        <dsp:cNvPr id="0" name=""/>
        <dsp:cNvSpPr/>
      </dsp:nvSpPr>
      <dsp:spPr>
        <a:xfrm>
          <a:off x="1087129" y="4710606"/>
          <a:ext cx="4425774"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b="0" i="0" kern="1200" dirty="0"/>
            <a:t>What links can we make?</a:t>
          </a:r>
          <a:endParaRPr lang="en-US" sz="1900" kern="1200" dirty="0"/>
        </a:p>
      </dsp:txBody>
      <dsp:txXfrm>
        <a:off x="1087129" y="4710606"/>
        <a:ext cx="4425774" cy="9412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C7CE-1F95-4F48-8CD9-D25F5F1EC2A9}" type="datetimeFigureOut">
              <a:rPr lang="en-GB" smtClean="0"/>
              <a:t>03/02/2021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45BD4-6A2F-4F79-B615-FC78FC5268CE}" type="slidenum">
              <a:rPr lang="en-GB" smtClean="0"/>
              <a:t>‹#›</a:t>
            </a:fld>
            <a:endParaRPr lang="en-GB"/>
          </a:p>
        </p:txBody>
      </p:sp>
    </p:spTree>
    <p:extLst>
      <p:ext uri="{BB962C8B-B14F-4D97-AF65-F5344CB8AC3E}">
        <p14:creationId xmlns:p14="http://schemas.microsoft.com/office/powerpoint/2010/main" val="15985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Calibri" panose="020F0502020204030204" pitchFamily="34" charset="0"/>
              </a:rPr>
              <a:t>Key stage 1 science of birds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Learning about birds we can cover the following objectives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KS1 scientific enquiry :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practical scientific methods, processes and skills through the teaching of the programme of study content: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asking simple questions and recognising that they can be answered in different ways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 observing closely, using simple equipment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performing simple tests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 identifying and classifying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 using their observations and ideas to suggest answers to questions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 gathering and recording data to help in answering questions. </a:t>
            </a:r>
          </a:p>
          <a:p>
            <a:pPr algn="l" rtl="0" fontAlgn="base"/>
            <a:r>
              <a:rPr lang="en-GB" sz="1800" b="0" i="0" dirty="0">
                <a:solidFill>
                  <a:srgbClr val="000000"/>
                </a:solidFill>
                <a:effectLst/>
                <a:latin typeface="Calibri" panose="020F0502020204030204" pitchFamily="34" charset="0"/>
              </a:rPr>
              <a:t>Year 1 science :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identify and name a variety of common animals including fish, amphibians, reptiles, birds and mammals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identify and name a variety of common animals that are carnivores, herbivores and omnivores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describe and compare the structure of a variety of common animals (fish, amphibians, reptiles, birds and mammals including pets)  </a:t>
            </a:r>
          </a:p>
          <a:p>
            <a:pPr algn="l" rtl="0" fontAlgn="base"/>
            <a:r>
              <a:rPr lang="en-GB" sz="1800" b="0" i="0" dirty="0">
                <a:solidFill>
                  <a:srgbClr val="000000"/>
                </a:solidFill>
                <a:effectLst/>
                <a:latin typeface="Times New Roman" panose="02020603050405020304" pitchFamily="18" charset="0"/>
              </a:rPr>
              <a:t>Year 2 science: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identify that most living things live in habitats to which they are suited and describe how different habitats provide for the basic needs of different kinds of animals and plants, and how they depend on each other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identify and name a variety of plants and animals in their habitats, including microhabitats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describe how animals obtain their food from plants and other animals, using the idea of a simple food chain, and identify and name different sources of food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notice that animals, including humans, have offspring which grow into adults </a:t>
            </a:r>
          </a:p>
          <a:p>
            <a:pPr algn="l" rtl="0" fontAlgn="base">
              <a:buFont typeface="Arial" panose="020B0604020202020204" pitchFamily="34" charset="0"/>
              <a:buChar char="•"/>
            </a:pPr>
            <a:r>
              <a:rPr lang="en-GB" sz="1800" b="0" i="0" dirty="0">
                <a:solidFill>
                  <a:srgbClr val="000000"/>
                </a:solidFill>
                <a:effectLst/>
                <a:latin typeface="Times New Roman" panose="02020603050405020304" pitchFamily="18" charset="0"/>
              </a:rPr>
              <a:t>find out about and describe the basic needs of animals, including humans, for survival (water, food and air)  </a:t>
            </a:r>
          </a:p>
          <a:p>
            <a:endParaRPr lang="en-GB" dirty="0"/>
          </a:p>
        </p:txBody>
      </p:sp>
      <p:sp>
        <p:nvSpPr>
          <p:cNvPr id="4" name="Slide Number Placeholder 3"/>
          <p:cNvSpPr>
            <a:spLocks noGrp="1"/>
          </p:cNvSpPr>
          <p:nvPr>
            <p:ph type="sldNum" sz="quarter" idx="5"/>
          </p:nvPr>
        </p:nvSpPr>
        <p:spPr/>
        <p:txBody>
          <a:bodyPr/>
          <a:lstStyle/>
          <a:p>
            <a:fld id="{8A745BD4-6A2F-4F79-B615-FC78FC5268CE}" type="slidenum">
              <a:rPr lang="en-GB" smtClean="0"/>
              <a:t>3</a:t>
            </a:fld>
            <a:endParaRPr lang="en-GB"/>
          </a:p>
        </p:txBody>
      </p:sp>
    </p:spTree>
    <p:extLst>
      <p:ext uri="{BB962C8B-B14F-4D97-AF65-F5344CB8AC3E}">
        <p14:creationId xmlns:p14="http://schemas.microsoft.com/office/powerpoint/2010/main" val="19167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6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6108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9AB90-EB60-5C45-9D53-51BB0665A2AF}"/>
              </a:ext>
            </a:extLst>
          </p:cNvPr>
          <p:cNvSpPr>
            <a:spLocks noGrp="1"/>
          </p:cNvSpPr>
          <p:nvPr>
            <p:ph type="title"/>
          </p:nvPr>
        </p:nvSpPr>
        <p:spPr>
          <a:xfrm>
            <a:off x="396000" y="1709738"/>
            <a:ext cx="10993031"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AA1F6B-9679-2B48-A088-D8459345B983}"/>
              </a:ext>
            </a:extLst>
          </p:cNvPr>
          <p:cNvSpPr>
            <a:spLocks noGrp="1"/>
          </p:cNvSpPr>
          <p:nvPr>
            <p:ph type="body" idx="1"/>
          </p:nvPr>
        </p:nvSpPr>
        <p:spPr>
          <a:xfrm>
            <a:off x="39600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7505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A911-514F-524F-94EE-4933F99F85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67B494-46F0-BB4C-B3CC-230A4789B7DA}"/>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3CE607A-BF7B-E24E-B406-9DE6C39AB2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86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05BE-10AF-4A4E-99DF-743F7FB8197B}"/>
              </a:ext>
            </a:extLst>
          </p:cNvPr>
          <p:cNvSpPr>
            <a:spLocks noGrp="1"/>
          </p:cNvSpPr>
          <p:nvPr>
            <p:ph type="title"/>
          </p:nvPr>
        </p:nvSpPr>
        <p:spPr>
          <a:xfrm>
            <a:off x="3960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29D8C8C-8329-1842-851C-0FB5970E7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090D5E-BB74-8847-9C63-A76037F9DF5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983287-01ED-0047-94D6-EA4B1EC2B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281340-665C-FB4F-A910-805EEF334E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763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573F-B2D5-1F48-A94F-AB48A2361DF2}"/>
              </a:ext>
            </a:extLst>
          </p:cNvPr>
          <p:cNvSpPr>
            <a:spLocks noGrp="1"/>
          </p:cNvSpPr>
          <p:nvPr>
            <p:ph type="title"/>
          </p:nvPr>
        </p:nvSpPr>
        <p:spPr>
          <a:xfrm>
            <a:off x="396000" y="365125"/>
            <a:ext cx="10515600" cy="1325563"/>
          </a:xfrm>
        </p:spPr>
        <p:txBody>
          <a:bodyPr/>
          <a:lstStyle/>
          <a:p>
            <a:r>
              <a:rPr lang="en-GB"/>
              <a:t>Click to edit Master title style</a:t>
            </a:r>
            <a:endParaRPr lang="en-US"/>
          </a:p>
        </p:txBody>
      </p:sp>
    </p:spTree>
    <p:extLst>
      <p:ext uri="{BB962C8B-B14F-4D97-AF65-F5344CB8AC3E}">
        <p14:creationId xmlns:p14="http://schemas.microsoft.com/office/powerpoint/2010/main" val="78537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16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447D-51E8-964E-851F-AC40FAC448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7492FD-B1F3-2348-BB33-FECE00563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2B67C5-EEC4-5B4E-B5AA-938740E04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12343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72CB-96B1-7643-AE34-657DD18440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0CA7B8-6A38-D740-BEF0-9548EA775F2E}"/>
              </a:ext>
            </a:extLst>
          </p:cNvPr>
          <p:cNvSpPr>
            <a:spLocks noGrp="1"/>
          </p:cNvSpPr>
          <p:nvPr>
            <p:ph type="pic" idx="1"/>
          </p:nvPr>
        </p:nvSpPr>
        <p:spPr>
          <a:xfrm>
            <a:off x="5183188" y="987425"/>
            <a:ext cx="563022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473904-DF1C-7140-8DA7-25F5929AA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448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9D4A96EF-339E-8C4B-A85B-990EC38C0393}"/>
              </a:ext>
            </a:extLst>
          </p:cNvPr>
          <p:cNvPicPr>
            <a:picLocks noChangeAspect="1"/>
          </p:cNvPicPr>
          <p:nvPr userDrawn="1"/>
        </p:nvPicPr>
        <p:blipFill>
          <a:blip r:embed="rId2"/>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115693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AFA845-3FEF-A948-A524-1318D62C1A69}"/>
              </a:ext>
            </a:extLst>
          </p:cNvPr>
          <p:cNvSpPr/>
          <p:nvPr userDrawn="1"/>
        </p:nvSpPr>
        <p:spPr>
          <a:xfrm>
            <a:off x="-2" y="0"/>
            <a:ext cx="12192002" cy="6858000"/>
          </a:xfrm>
          <a:prstGeom prst="rect">
            <a:avLst/>
          </a:prstGeom>
          <a:solidFill>
            <a:srgbClr val="00B2A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cxnSp>
        <p:nvCxnSpPr>
          <p:cNvPr id="9" name="Straight Connector 8">
            <a:extLst>
              <a:ext uri="{FF2B5EF4-FFF2-40B4-BE49-F238E27FC236}">
                <a16:creationId xmlns:a16="http://schemas.microsoft.com/office/drawing/2014/main" id="{03165DDE-1973-724A-9359-7237152D2BE4}"/>
              </a:ext>
            </a:extLst>
          </p:cNvPr>
          <p:cNvCxnSpPr>
            <a:cxnSpLocks/>
          </p:cNvCxnSpPr>
          <p:nvPr userDrawn="1"/>
        </p:nvCxnSpPr>
        <p:spPr>
          <a:xfrm>
            <a:off x="373711" y="6528021"/>
            <a:ext cx="11416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5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23344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819F5-5FD1-CB40-9910-A6CC6E29E0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01"/>
          <a:stretch/>
        </p:blipFill>
        <p:spPr>
          <a:xfrm>
            <a:off x="0" y="0"/>
            <a:ext cx="12236254"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1B7F8D6-34EA-7F47-98C6-94351C294C6F}"/>
              </a:ext>
            </a:extLst>
          </p:cNvPr>
          <p:cNvSpPr>
            <a:spLocks noGrp="1"/>
          </p:cNvSpPr>
          <p:nvPr>
            <p:ph type="title" hasCustomPrompt="1"/>
          </p:nvPr>
        </p:nvSpPr>
        <p:spPr>
          <a:xfrm>
            <a:off x="396000" y="365125"/>
            <a:ext cx="10515600" cy="1325563"/>
          </a:xfrm>
        </p:spPr>
        <p:txBody>
          <a:bodyPr/>
          <a:lstStyle>
            <a:lvl1pPr>
              <a:defRPr>
                <a:solidFill>
                  <a:schemeClr val="bg1"/>
                </a:solidFill>
              </a:defRPr>
            </a:lvl1pPr>
          </a:lstStyle>
          <a:p>
            <a:r>
              <a:rPr lang="en-GB" dirty="0"/>
              <a:t>Title here</a:t>
            </a:r>
            <a:endParaRPr lang="en-US" dirty="0"/>
          </a:p>
        </p:txBody>
      </p:sp>
    </p:spTree>
    <p:extLst>
      <p:ext uri="{BB962C8B-B14F-4D97-AF65-F5344CB8AC3E}">
        <p14:creationId xmlns:p14="http://schemas.microsoft.com/office/powerpoint/2010/main" val="399614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8DC60-1867-884A-8AE9-515040E383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131" r="385" b="13110"/>
          <a:stretch/>
        </p:blipFill>
        <p:spPr>
          <a:xfrm>
            <a:off x="-45437"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00B2A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6919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2D4782-FDAE-2341-93E7-27FF8F8A237E}"/>
              </a:ext>
            </a:extLst>
          </p:cNvPr>
          <p:cNvPicPr>
            <a:picLocks noChangeAspect="1"/>
          </p:cNvPicPr>
          <p:nvPr userDrawn="1"/>
        </p:nvPicPr>
        <p:blipFill rotWithShape="1">
          <a:blip r:embed="rId2"/>
          <a:srcRect t="15416"/>
          <a:stretch/>
        </p:blipFill>
        <p:spPr>
          <a:xfrm>
            <a:off x="-45438"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2726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rgbClr val="00B2A9"/>
              </a:buClr>
              <a:defRPr>
                <a:solidFill>
                  <a:schemeClr val="bg1"/>
                </a:solidFill>
              </a:defRPr>
            </a:lvl1pPr>
            <a:lvl2pPr>
              <a:buClr>
                <a:srgbClr val="00B2A9"/>
              </a:buClr>
              <a:defRPr>
                <a:solidFill>
                  <a:schemeClr val="bg1"/>
                </a:solidFill>
              </a:defRPr>
            </a:lvl2pPr>
            <a:lvl3pPr>
              <a:buClr>
                <a:srgbClr val="00B2A9"/>
              </a:buClr>
              <a:defRPr>
                <a:solidFill>
                  <a:schemeClr val="bg1"/>
                </a:solidFill>
              </a:defRPr>
            </a:lvl3pPr>
            <a:lvl4pPr>
              <a:buClr>
                <a:srgbClr val="00B2A9"/>
              </a:buClr>
              <a:defRPr>
                <a:solidFill>
                  <a:schemeClr val="bg1"/>
                </a:solidFill>
              </a:defRPr>
            </a:lvl4pPr>
            <a:lvl5pPr>
              <a:buClr>
                <a:srgbClr val="00B2A9"/>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4074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1040063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8836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E5EB-2A7F-6240-839A-7E2E276362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8B5D7FE-10C6-6E46-9279-E7928EE48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68430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5FCA9C04-7E5B-2944-924C-DCFEB672D86A}"/>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0DFCF77-79E5-6F45-8A7C-6653CD0DC29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DFC23668-C011-BE47-B6D2-C1E77CD56B3C}"/>
              </a:ext>
            </a:extLst>
          </p:cNvPr>
          <p:cNvPicPr>
            <a:picLocks noChangeAspect="1"/>
          </p:cNvPicPr>
          <p:nvPr userDrawn="1"/>
        </p:nvPicPr>
        <p:blipFill>
          <a:blip r:embed="rId3"/>
          <a:stretch>
            <a:fillRect/>
          </a:stretch>
        </p:blipFill>
        <p:spPr>
          <a:xfrm>
            <a:off x="10754412" y="377883"/>
            <a:ext cx="1020970" cy="1647768"/>
          </a:xfrm>
          <a:prstGeom prst="rect">
            <a:avLst/>
          </a:prstGeom>
        </p:spPr>
      </p:pic>
      <p:sp>
        <p:nvSpPr>
          <p:cNvPr id="10" name="Title 1">
            <a:extLst>
              <a:ext uri="{FF2B5EF4-FFF2-40B4-BE49-F238E27FC236}">
                <a16:creationId xmlns:a16="http://schemas.microsoft.com/office/drawing/2014/main" id="{D94BDB8C-EAB5-DF41-AF00-9615A2E906C1}"/>
              </a:ext>
            </a:extLst>
          </p:cNvPr>
          <p:cNvSpPr txBox="1">
            <a:spLocks/>
          </p:cNvSpPr>
          <p:nvPr userDrawn="1"/>
        </p:nvSpPr>
        <p:spPr>
          <a:xfrm>
            <a:off x="373711" y="1138017"/>
            <a:ext cx="10294290" cy="2387600"/>
          </a:xfrm>
          <a:prstGeom prst="rect">
            <a:avLst/>
          </a:prstGeom>
        </p:spPr>
        <p:txBody>
          <a:bodyPr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panose="020B0604020202020204" pitchFamily="34" charset="0"/>
                <a:cs typeface="Arial" panose="020B0604020202020204" pitchFamily="34" charset="0"/>
              </a:rPr>
              <a:t>Essex Wildlife Trust</a:t>
            </a:r>
          </a:p>
        </p:txBody>
      </p:sp>
      <p:cxnSp>
        <p:nvCxnSpPr>
          <p:cNvPr id="11" name="Straight Connector 10">
            <a:extLst>
              <a:ext uri="{FF2B5EF4-FFF2-40B4-BE49-F238E27FC236}">
                <a16:creationId xmlns:a16="http://schemas.microsoft.com/office/drawing/2014/main" id="{123FD6D8-3252-4B4D-AA63-65C662EF8D7D}"/>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3A0766A-8AB5-8B44-812E-6A6185DB1AB3}"/>
              </a:ext>
            </a:extLst>
          </p:cNvPr>
          <p:cNvPicPr>
            <a:picLocks noChangeAspect="1"/>
          </p:cNvPicPr>
          <p:nvPr userDrawn="1"/>
        </p:nvPicPr>
        <p:blipFill>
          <a:blip r:embed="rId4">
            <a:alphaModFix amt="10000"/>
          </a:blip>
          <a:stretch>
            <a:fillRect/>
          </a:stretch>
        </p:blipFill>
        <p:spPr>
          <a:xfrm>
            <a:off x="6197600" y="1698363"/>
            <a:ext cx="4317997" cy="3328456"/>
          </a:xfrm>
          <a:prstGeom prst="rect">
            <a:avLst/>
          </a:prstGeom>
        </p:spPr>
      </p:pic>
    </p:spTree>
    <p:extLst>
      <p:ext uri="{BB962C8B-B14F-4D97-AF65-F5344CB8AC3E}">
        <p14:creationId xmlns:p14="http://schemas.microsoft.com/office/powerpoint/2010/main" val="2974241854"/>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9B5E52FC-4308-2142-B88A-CD293F12E94B}"/>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C88B20-7290-904C-A5B4-FADE2A64C95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CBF46F-97C6-DB45-AAC1-8A5231E55592}"/>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047023A9-FABF-5B44-AACF-F75EB8C837F6}"/>
              </a:ext>
            </a:extLst>
          </p:cNvPr>
          <p:cNvPicPr>
            <a:picLocks noChangeAspect="1"/>
          </p:cNvPicPr>
          <p:nvPr userDrawn="1"/>
        </p:nvPicPr>
        <p:blipFill>
          <a:blip r:embed="rId3"/>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7017273"/>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80FAA6-9860-D84E-AE70-A9A904AC8B6F}"/>
              </a:ext>
            </a:extLst>
          </p:cNvPr>
          <p:cNvSpPr/>
          <p:nvPr userDrawn="1"/>
        </p:nvSpPr>
        <p:spPr>
          <a:xfrm>
            <a:off x="0" y="0"/>
            <a:ext cx="12192000" cy="6858000"/>
          </a:xfrm>
          <a:prstGeom prst="rect">
            <a:avLst/>
          </a:prstGeom>
          <a:solidFill>
            <a:srgbClr val="2E2D2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B48BF817-C314-E94E-B904-21DD1525A991}"/>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2F5FAECD-1697-F447-946E-D555D0AF0091}"/>
              </a:ext>
            </a:extLst>
          </p:cNvPr>
          <p:cNvPicPr>
            <a:picLocks noChangeAspect="1"/>
          </p:cNvPicPr>
          <p:nvPr userDrawn="1"/>
        </p:nvPicPr>
        <p:blipFill rotWithShape="1">
          <a:blip r:embed="rId4">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802361073"/>
      </p:ext>
    </p:extLst>
  </p:cSld>
  <p:clrMap bg1="lt1" tx1="dk1" bg2="lt2" tx2="dk2" accent1="accent1" accent2="accent2" accent3="accent3" accent4="accent4" accent5="accent5" accent6="accent6" hlink="hlink" folHlink="folHlink"/>
  <p:sldLayoutIdLst>
    <p:sldLayoutId id="2147483661"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3960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3960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picture containing drawing&#10;&#10;Description automatically generated">
            <a:extLst>
              <a:ext uri="{FF2B5EF4-FFF2-40B4-BE49-F238E27FC236}">
                <a16:creationId xmlns:a16="http://schemas.microsoft.com/office/drawing/2014/main" id="{D18A5DE2-788B-4845-B01D-0D2BC44DA49F}"/>
              </a:ext>
            </a:extLst>
          </p:cNvPr>
          <p:cNvPicPr>
            <a:picLocks noChangeAspect="1"/>
          </p:cNvPicPr>
          <p:nvPr userDrawn="1"/>
        </p:nvPicPr>
        <p:blipFill>
          <a:blip r:embed="rId15"/>
          <a:stretch>
            <a:fillRect/>
          </a:stretch>
        </p:blipFill>
        <p:spPr>
          <a:xfrm>
            <a:off x="11104323" y="5698343"/>
            <a:ext cx="830023" cy="830023"/>
          </a:xfrm>
          <a:prstGeom prst="rect">
            <a:avLst/>
          </a:prstGeom>
        </p:spPr>
      </p:pic>
      <p:cxnSp>
        <p:nvCxnSpPr>
          <p:cNvPr id="5" name="Straight Connector 4">
            <a:extLst>
              <a:ext uri="{FF2B5EF4-FFF2-40B4-BE49-F238E27FC236}">
                <a16:creationId xmlns:a16="http://schemas.microsoft.com/office/drawing/2014/main" id="{EA845043-3300-2F40-A880-CA686245E617}"/>
              </a:ext>
            </a:extLst>
          </p:cNvPr>
          <p:cNvCxnSpPr>
            <a:cxnSpLocks/>
          </p:cNvCxnSpPr>
          <p:nvPr userDrawn="1"/>
        </p:nvCxnSpPr>
        <p:spPr>
          <a:xfrm>
            <a:off x="373711" y="6528021"/>
            <a:ext cx="10439698" cy="345"/>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81516"/>
      </p:ext>
    </p:extLst>
  </p:cSld>
  <p:clrMap bg1="lt1" tx1="dk1" bg2="lt2" tx2="dk2" accent1="accent1" accent2="accent2" accent3="accent3" accent4="accent4" accent5="accent5" accent6="accent6" hlink="hlink" folHlink="folHlink"/>
  <p:sldLayoutIdLst>
    <p:sldLayoutId id="2147483693" r:id="rId1"/>
    <p:sldLayoutId id="2147483690" r:id="rId2"/>
    <p:sldLayoutId id="2147483692" r:id="rId3"/>
    <p:sldLayoutId id="2147483691"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b="1" i="0" kern="1200">
          <a:solidFill>
            <a:srgbClr val="27262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2A9"/>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2A9"/>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2A9"/>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cid:560951489259744331926695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0.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9.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D9FE607-88D2-944B-B220-A3EAD8B83E7F}"/>
              </a:ext>
            </a:extLst>
          </p:cNvPr>
          <p:cNvSpPr txBox="1">
            <a:spLocks/>
          </p:cNvSpPr>
          <p:nvPr/>
        </p:nvSpPr>
        <p:spPr>
          <a:xfrm>
            <a:off x="373712" y="3452952"/>
            <a:ext cx="10294289" cy="261654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600" dirty="0">
                <a:solidFill>
                  <a:srgbClr val="00B2A9"/>
                </a:solidFill>
                <a:latin typeface="Arial" panose="020B0604020202020204" pitchFamily="34" charset="0"/>
                <a:cs typeface="Arial" panose="020B0604020202020204" pitchFamily="34" charset="0"/>
              </a:rPr>
              <a:t>Outdoor learning inspired by - Birds</a:t>
            </a:r>
          </a:p>
          <a:p>
            <a:pPr marL="0" indent="0">
              <a:buFontTx/>
              <a:buNone/>
            </a:pPr>
            <a:endParaRPr lang="en-US" sz="3600" dirty="0">
              <a:solidFill>
                <a:srgbClr val="00B2A9"/>
              </a:solidFill>
              <a:latin typeface="Arial" panose="020B0604020202020204" pitchFamily="34" charset="0"/>
              <a:cs typeface="Arial" panose="020B0604020202020204" pitchFamily="34" charset="0"/>
            </a:endParaRPr>
          </a:p>
          <a:p>
            <a:pPr marL="0" indent="0">
              <a:buFontTx/>
              <a:buNone/>
            </a:pPr>
            <a:r>
              <a:rPr lang="en-US" sz="2200" dirty="0">
                <a:solidFill>
                  <a:srgbClr val="00B2A9"/>
                </a:solidFill>
                <a:latin typeface="Arial" panose="020B0604020202020204" pitchFamily="34" charset="0"/>
                <a:cs typeface="Arial" panose="020B0604020202020204" pitchFamily="34" charset="0"/>
              </a:rPr>
              <a:t>with</a:t>
            </a:r>
          </a:p>
          <a:p>
            <a:pPr marL="0" indent="0">
              <a:buFontTx/>
              <a:buNone/>
            </a:pPr>
            <a:r>
              <a:rPr lang="en-US" sz="3600" dirty="0">
                <a:solidFill>
                  <a:srgbClr val="00B2A9"/>
                </a:solidFill>
                <a:latin typeface="Arial" panose="020B0604020202020204" pitchFamily="34" charset="0"/>
                <a:cs typeface="Arial" panose="020B0604020202020204" pitchFamily="34" charset="0"/>
              </a:rPr>
              <a:t>Anna Gordon </a:t>
            </a:r>
          </a:p>
          <a:p>
            <a:pPr marL="0" indent="0">
              <a:buFontTx/>
              <a:buNone/>
            </a:pPr>
            <a:r>
              <a:rPr lang="en-US" sz="2200" dirty="0">
                <a:solidFill>
                  <a:srgbClr val="00B2A9"/>
                </a:solidFill>
                <a:latin typeface="Arial" panose="020B0604020202020204" pitchFamily="34" charset="0"/>
                <a:cs typeface="Arial" panose="020B0604020202020204" pitchFamily="34" charset="0"/>
              </a:rPr>
              <a:t>(Community Engagement and Education Advisor)</a:t>
            </a:r>
          </a:p>
        </p:txBody>
      </p:sp>
      <p:pic>
        <p:nvPicPr>
          <p:cNvPr id="3" name="Audio 2">
            <a:hlinkClick r:id="" action="ppaction://media"/>
            <a:extLst>
              <a:ext uri="{FF2B5EF4-FFF2-40B4-BE49-F238E27FC236}">
                <a16:creationId xmlns:a16="http://schemas.microsoft.com/office/drawing/2014/main" id="{BFF6AE97-774F-4893-BF38-0BC6A48A7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CCC9E8EC-F8AE-491D-AF53-6B26102D17A5}"/>
              </a:ext>
            </a:extLst>
          </p:cNvPr>
          <p:cNvPicPr>
            <a:picLocks noChangeAspect="1"/>
          </p:cNvPicPr>
          <p:nvPr/>
        </p:nvPicPr>
        <p:blipFill>
          <a:blip r:embed="rId5"/>
          <a:stretch>
            <a:fillRect/>
          </a:stretch>
        </p:blipFill>
        <p:spPr>
          <a:xfrm>
            <a:off x="373712" y="393834"/>
            <a:ext cx="1600423" cy="1324160"/>
          </a:xfrm>
          <a:prstGeom prst="rect">
            <a:avLst/>
          </a:prstGeom>
        </p:spPr>
      </p:pic>
    </p:spTree>
    <p:extLst>
      <p:ext uri="{BB962C8B-B14F-4D97-AF65-F5344CB8AC3E}">
        <p14:creationId xmlns:p14="http://schemas.microsoft.com/office/powerpoint/2010/main" val="1772648789"/>
      </p:ext>
    </p:extLst>
  </p:cSld>
  <p:clrMapOvr>
    <a:masterClrMapping/>
  </p:clrMapOvr>
  <mc:AlternateContent xmlns:mc="http://schemas.openxmlformats.org/markup-compatibility/2006" xmlns:p14="http://schemas.microsoft.com/office/powerpoint/2010/main">
    <mc:Choice Requires="p14">
      <p:transition spd="med" p14:dur="700" advTm="22254">
        <p:fade/>
      </p:transition>
    </mc:Choice>
    <mc:Fallback xmlns="">
      <p:transition spd="med" advTm="22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6FB8-48AB-4D35-A423-887E31B234C4}"/>
              </a:ext>
            </a:extLst>
          </p:cNvPr>
          <p:cNvSpPr>
            <a:spLocks noGrp="1"/>
          </p:cNvSpPr>
          <p:nvPr>
            <p:ph type="title"/>
          </p:nvPr>
        </p:nvSpPr>
        <p:spPr/>
        <p:txBody>
          <a:bodyPr/>
          <a:lstStyle/>
          <a:p>
            <a:r>
              <a:rPr lang="en-GB" dirty="0"/>
              <a:t>Identification tips</a:t>
            </a:r>
          </a:p>
        </p:txBody>
      </p:sp>
      <p:pic>
        <p:nvPicPr>
          <p:cNvPr id="7" name="Picture 6">
            <a:extLst>
              <a:ext uri="{FF2B5EF4-FFF2-40B4-BE49-F238E27FC236}">
                <a16:creationId xmlns:a16="http://schemas.microsoft.com/office/drawing/2014/main" id="{4407B987-EF56-4C6A-97B0-0445510CD123}"/>
              </a:ext>
            </a:extLst>
          </p:cNvPr>
          <p:cNvPicPr>
            <a:picLocks noChangeAspect="1"/>
          </p:cNvPicPr>
          <p:nvPr/>
        </p:nvPicPr>
        <p:blipFill>
          <a:blip r:embed="rId4"/>
          <a:stretch>
            <a:fillRect/>
          </a:stretch>
        </p:blipFill>
        <p:spPr>
          <a:xfrm>
            <a:off x="10111388" y="365125"/>
            <a:ext cx="1600423" cy="1324160"/>
          </a:xfrm>
          <a:prstGeom prst="rect">
            <a:avLst/>
          </a:prstGeom>
        </p:spPr>
      </p:pic>
      <p:pic>
        <p:nvPicPr>
          <p:cNvPr id="1028" name="Picture 4">
            <a:extLst>
              <a:ext uri="{FF2B5EF4-FFF2-40B4-BE49-F238E27FC236}">
                <a16:creationId xmlns:a16="http://schemas.microsoft.com/office/drawing/2014/main" id="{18228EA6-57EB-4DC5-87E4-82FD50D06A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611" y="1608753"/>
            <a:ext cx="4535778" cy="43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a:extLst>
              <a:ext uri="{FF2B5EF4-FFF2-40B4-BE49-F238E27FC236}">
                <a16:creationId xmlns:a16="http://schemas.microsoft.com/office/drawing/2014/main" id="{3120953E-09C9-4C5E-B16C-06F599CCB179}"/>
              </a:ext>
            </a:extLst>
          </p:cNvPr>
          <p:cNvSpPr>
            <a:spLocks noChangeArrowheads="1"/>
          </p:cNvSpPr>
          <p:nvPr/>
        </p:nvSpPr>
        <p:spPr bwMode="auto">
          <a:xfrm>
            <a:off x="480189" y="1492264"/>
            <a:ext cx="69056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9" name="Picture 5">
            <a:extLst>
              <a:ext uri="{FF2B5EF4-FFF2-40B4-BE49-F238E27FC236}">
                <a16:creationId xmlns:a16="http://schemas.microsoft.com/office/drawing/2014/main" id="{B403A73B-BD9E-4C10-A0A5-CC09EE0DAFA4}"/>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0189" y="1492266"/>
            <a:ext cx="4169388" cy="465859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BCBA0F27-AF92-4869-979B-AAF6ADA3A2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1604783"/>
      </p:ext>
    </p:extLst>
  </p:cSld>
  <p:clrMapOvr>
    <a:masterClrMapping/>
  </p:clrMapOvr>
  <mc:AlternateContent xmlns:mc="http://schemas.openxmlformats.org/markup-compatibility/2006" xmlns:p14="http://schemas.microsoft.com/office/powerpoint/2010/main">
    <mc:Choice Requires="p14">
      <p:transition spd="slow" p14:dur="2000" advTm="89844"/>
    </mc:Choice>
    <mc:Fallback xmlns="">
      <p:transition spd="slow" advTm="8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6FB8-48AB-4D35-A423-887E31B234C4}"/>
              </a:ext>
            </a:extLst>
          </p:cNvPr>
          <p:cNvSpPr>
            <a:spLocks noGrp="1"/>
          </p:cNvSpPr>
          <p:nvPr>
            <p:ph type="title"/>
          </p:nvPr>
        </p:nvSpPr>
        <p:spPr/>
        <p:txBody>
          <a:bodyPr/>
          <a:lstStyle/>
          <a:p>
            <a:r>
              <a:rPr lang="en-GB" dirty="0"/>
              <a:t>Identification tips</a:t>
            </a:r>
          </a:p>
        </p:txBody>
      </p:sp>
      <p:pic>
        <p:nvPicPr>
          <p:cNvPr id="3" name="Picture 2">
            <a:extLst>
              <a:ext uri="{FF2B5EF4-FFF2-40B4-BE49-F238E27FC236}">
                <a16:creationId xmlns:a16="http://schemas.microsoft.com/office/drawing/2014/main" id="{BE5F8623-26E0-4277-9C53-9436C76B3DFF}"/>
              </a:ext>
            </a:extLst>
          </p:cNvPr>
          <p:cNvPicPr>
            <a:picLocks noChangeAspect="1"/>
          </p:cNvPicPr>
          <p:nvPr/>
        </p:nvPicPr>
        <p:blipFill>
          <a:blip r:embed="rId4"/>
          <a:stretch>
            <a:fillRect/>
          </a:stretch>
        </p:blipFill>
        <p:spPr>
          <a:xfrm>
            <a:off x="10111388" y="365125"/>
            <a:ext cx="1600423" cy="1324160"/>
          </a:xfrm>
          <a:prstGeom prst="rect">
            <a:avLst/>
          </a:prstGeom>
        </p:spPr>
      </p:pic>
      <p:pic>
        <p:nvPicPr>
          <p:cNvPr id="2050" name="Picture 2">
            <a:extLst>
              <a:ext uri="{FF2B5EF4-FFF2-40B4-BE49-F238E27FC236}">
                <a16:creationId xmlns:a16="http://schemas.microsoft.com/office/drawing/2014/main" id="{BCC2EFB8-2182-4F66-A489-98B8F5EFC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36" y="1690687"/>
            <a:ext cx="4309644" cy="457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E19E3CFE-BD04-49A9-9698-545F73E45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126" y="586819"/>
            <a:ext cx="4790262" cy="51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732EB07-216C-4030-AC30-5A60103E6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9730829"/>
      </p:ext>
    </p:extLst>
  </p:cSld>
  <p:clrMapOvr>
    <a:masterClrMapping/>
  </p:clrMapOvr>
  <mc:AlternateContent xmlns:mc="http://schemas.openxmlformats.org/markup-compatibility/2006" xmlns:p14="http://schemas.microsoft.com/office/powerpoint/2010/main">
    <mc:Choice Requires="p14">
      <p:transition spd="slow" p14:dur="2000" advTm="67185"/>
    </mc:Choice>
    <mc:Fallback xmlns="">
      <p:transition spd="slow" advTm="6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6FB8-48AB-4D35-A423-887E31B234C4}"/>
              </a:ext>
            </a:extLst>
          </p:cNvPr>
          <p:cNvSpPr>
            <a:spLocks noGrp="1"/>
          </p:cNvSpPr>
          <p:nvPr>
            <p:ph type="title"/>
          </p:nvPr>
        </p:nvSpPr>
        <p:spPr/>
        <p:txBody>
          <a:bodyPr/>
          <a:lstStyle/>
          <a:p>
            <a:r>
              <a:rPr lang="en-GB" dirty="0"/>
              <a:t>Identification tips</a:t>
            </a:r>
          </a:p>
        </p:txBody>
      </p:sp>
      <p:pic>
        <p:nvPicPr>
          <p:cNvPr id="3" name="Picture 2">
            <a:extLst>
              <a:ext uri="{FF2B5EF4-FFF2-40B4-BE49-F238E27FC236}">
                <a16:creationId xmlns:a16="http://schemas.microsoft.com/office/drawing/2014/main" id="{597951DD-1739-4A84-A1A9-B644AB37AF8B}"/>
              </a:ext>
            </a:extLst>
          </p:cNvPr>
          <p:cNvPicPr>
            <a:picLocks noChangeAspect="1"/>
          </p:cNvPicPr>
          <p:nvPr/>
        </p:nvPicPr>
        <p:blipFill>
          <a:blip r:embed="rId4"/>
          <a:stretch>
            <a:fillRect/>
          </a:stretch>
        </p:blipFill>
        <p:spPr>
          <a:xfrm>
            <a:off x="10111388" y="365125"/>
            <a:ext cx="1600423" cy="1324160"/>
          </a:xfrm>
          <a:prstGeom prst="rect">
            <a:avLst/>
          </a:prstGeom>
        </p:spPr>
      </p:pic>
      <p:pic>
        <p:nvPicPr>
          <p:cNvPr id="3074" name="Picture 2">
            <a:extLst>
              <a:ext uri="{FF2B5EF4-FFF2-40B4-BE49-F238E27FC236}">
                <a16:creationId xmlns:a16="http://schemas.microsoft.com/office/drawing/2014/main" id="{E34DE88C-E0A9-4EF3-BFC7-BF3B1DB1D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856" y="1027205"/>
            <a:ext cx="4698532" cy="491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831CFCB3-D627-4D5D-A28D-816568A4A6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13" y="1494852"/>
            <a:ext cx="4399230" cy="463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49D1CB79-BD8F-43DB-A142-69CCD119FD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4016182"/>
      </p:ext>
    </p:extLst>
  </p:cSld>
  <p:clrMapOvr>
    <a:masterClrMapping/>
  </p:clrMapOvr>
  <mc:AlternateContent xmlns:mc="http://schemas.openxmlformats.org/markup-compatibility/2006" xmlns:p14="http://schemas.microsoft.com/office/powerpoint/2010/main">
    <mc:Choice Requires="p14">
      <p:transition spd="slow" p14:dur="2000" advTm="47610"/>
    </mc:Choice>
    <mc:Fallback xmlns="">
      <p:transition spd="slow" advTm="4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6FB8-48AB-4D35-A423-887E31B234C4}"/>
              </a:ext>
            </a:extLst>
          </p:cNvPr>
          <p:cNvSpPr>
            <a:spLocks noGrp="1"/>
          </p:cNvSpPr>
          <p:nvPr>
            <p:ph type="title"/>
          </p:nvPr>
        </p:nvSpPr>
        <p:spPr/>
        <p:txBody>
          <a:bodyPr/>
          <a:lstStyle/>
          <a:p>
            <a:r>
              <a:rPr lang="en-GB" dirty="0"/>
              <a:t>Identification tips</a:t>
            </a:r>
          </a:p>
        </p:txBody>
      </p:sp>
      <p:pic>
        <p:nvPicPr>
          <p:cNvPr id="3" name="Picture 2">
            <a:extLst>
              <a:ext uri="{FF2B5EF4-FFF2-40B4-BE49-F238E27FC236}">
                <a16:creationId xmlns:a16="http://schemas.microsoft.com/office/drawing/2014/main" id="{BFBA9F71-F6F6-4222-B663-4D5CF1922C35}"/>
              </a:ext>
            </a:extLst>
          </p:cNvPr>
          <p:cNvPicPr>
            <a:picLocks noChangeAspect="1"/>
          </p:cNvPicPr>
          <p:nvPr/>
        </p:nvPicPr>
        <p:blipFill>
          <a:blip r:embed="rId4"/>
          <a:stretch>
            <a:fillRect/>
          </a:stretch>
        </p:blipFill>
        <p:spPr>
          <a:xfrm>
            <a:off x="10111388" y="365125"/>
            <a:ext cx="1600423" cy="1324160"/>
          </a:xfrm>
          <a:prstGeom prst="rect">
            <a:avLst/>
          </a:prstGeom>
        </p:spPr>
      </p:pic>
      <p:pic>
        <p:nvPicPr>
          <p:cNvPr id="4098" name="Picture 2">
            <a:extLst>
              <a:ext uri="{FF2B5EF4-FFF2-40B4-BE49-F238E27FC236}">
                <a16:creationId xmlns:a16="http://schemas.microsoft.com/office/drawing/2014/main" id="{AE39DC8C-0C66-4481-AA9C-9DA23E964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36" y="1409817"/>
            <a:ext cx="4232700" cy="47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E82C425C-4F0A-4037-936A-7129720C1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1242" y="1231398"/>
            <a:ext cx="4735652" cy="47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DD67019F-78FA-4D03-88DA-68B4CB3B0D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6939008"/>
      </p:ext>
    </p:extLst>
  </p:cSld>
  <p:clrMapOvr>
    <a:masterClrMapping/>
  </p:clrMapOvr>
  <mc:AlternateContent xmlns:mc="http://schemas.openxmlformats.org/markup-compatibility/2006" xmlns:p14="http://schemas.microsoft.com/office/powerpoint/2010/main">
    <mc:Choice Requires="p14">
      <p:transition spd="slow" p14:dur="2000" advTm="73733"/>
    </mc:Choice>
    <mc:Fallback xmlns="">
      <p:transition spd="slow" advTm="7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6FB8-48AB-4D35-A423-887E31B234C4}"/>
              </a:ext>
            </a:extLst>
          </p:cNvPr>
          <p:cNvSpPr>
            <a:spLocks noGrp="1"/>
          </p:cNvSpPr>
          <p:nvPr>
            <p:ph type="title"/>
          </p:nvPr>
        </p:nvSpPr>
        <p:spPr/>
        <p:txBody>
          <a:bodyPr/>
          <a:lstStyle/>
          <a:p>
            <a:r>
              <a:rPr lang="en-GB" dirty="0"/>
              <a:t>Identification tips</a:t>
            </a:r>
          </a:p>
        </p:txBody>
      </p:sp>
      <p:pic>
        <p:nvPicPr>
          <p:cNvPr id="3" name="Picture 2">
            <a:extLst>
              <a:ext uri="{FF2B5EF4-FFF2-40B4-BE49-F238E27FC236}">
                <a16:creationId xmlns:a16="http://schemas.microsoft.com/office/drawing/2014/main" id="{ADA82928-6000-4949-BD0F-1D35BB037307}"/>
              </a:ext>
            </a:extLst>
          </p:cNvPr>
          <p:cNvPicPr>
            <a:picLocks noChangeAspect="1"/>
          </p:cNvPicPr>
          <p:nvPr/>
        </p:nvPicPr>
        <p:blipFill>
          <a:blip r:embed="rId4"/>
          <a:stretch>
            <a:fillRect/>
          </a:stretch>
        </p:blipFill>
        <p:spPr>
          <a:xfrm>
            <a:off x="10111388" y="365125"/>
            <a:ext cx="1600423" cy="1324160"/>
          </a:xfrm>
          <a:prstGeom prst="rect">
            <a:avLst/>
          </a:prstGeom>
        </p:spPr>
      </p:pic>
      <p:pic>
        <p:nvPicPr>
          <p:cNvPr id="5122" name="Picture 2">
            <a:extLst>
              <a:ext uri="{FF2B5EF4-FFF2-40B4-BE49-F238E27FC236}">
                <a16:creationId xmlns:a16="http://schemas.microsoft.com/office/drawing/2014/main" id="{3871893F-B764-4332-9E53-1674E4488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784" y="1027205"/>
            <a:ext cx="4433422" cy="475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0235464D-F2A7-4D52-A9E8-2C1D631D9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366" y="1689285"/>
            <a:ext cx="3965201" cy="456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3C63D528-7A51-46B9-9920-FCA4C1BF0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2223130"/>
      </p:ext>
    </p:extLst>
  </p:cSld>
  <p:clrMapOvr>
    <a:masterClrMapping/>
  </p:clrMapOvr>
  <mc:AlternateContent xmlns:mc="http://schemas.openxmlformats.org/markup-compatibility/2006" xmlns:p14="http://schemas.microsoft.com/office/powerpoint/2010/main">
    <mc:Choice Requires="p14">
      <p:transition spd="slow" p14:dur="2000" advTm="64027"/>
    </mc:Choice>
    <mc:Fallback xmlns="">
      <p:transition spd="slow" advTm="6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1D64AA-2CCA-774B-946D-994131649CB4}"/>
              </a:ext>
            </a:extLst>
          </p:cNvPr>
          <p:cNvSpPr txBox="1">
            <a:spLocks/>
          </p:cNvSpPr>
          <p:nvPr/>
        </p:nvSpPr>
        <p:spPr>
          <a:xfrm>
            <a:off x="2890981" y="0"/>
            <a:ext cx="8899589" cy="6858000"/>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12000" b="1" dirty="0">
                <a:solidFill>
                  <a:schemeClr val="bg1"/>
                </a:solidFill>
                <a:latin typeface="Arial" panose="020B0604020202020204" pitchFamily="34" charset="0"/>
                <a:cs typeface="Arial" panose="020B0604020202020204" pitchFamily="34" charset="0"/>
              </a:rPr>
              <a:t>Thank you</a:t>
            </a:r>
          </a:p>
        </p:txBody>
      </p:sp>
      <p:pic>
        <p:nvPicPr>
          <p:cNvPr id="4" name="Picture 3">
            <a:extLst>
              <a:ext uri="{FF2B5EF4-FFF2-40B4-BE49-F238E27FC236}">
                <a16:creationId xmlns:a16="http://schemas.microsoft.com/office/drawing/2014/main" id="{D4366C20-F191-42DA-8862-83231B9D6C7F}"/>
              </a:ext>
            </a:extLst>
          </p:cNvPr>
          <p:cNvPicPr>
            <a:picLocks noChangeAspect="1"/>
          </p:cNvPicPr>
          <p:nvPr/>
        </p:nvPicPr>
        <p:blipFill>
          <a:blip r:embed="rId4"/>
          <a:stretch>
            <a:fillRect/>
          </a:stretch>
        </p:blipFill>
        <p:spPr>
          <a:xfrm>
            <a:off x="8773886" y="393833"/>
            <a:ext cx="2779677" cy="2299853"/>
          </a:xfrm>
          <a:prstGeom prst="rect">
            <a:avLst/>
          </a:prstGeom>
        </p:spPr>
      </p:pic>
      <p:sp>
        <p:nvSpPr>
          <p:cNvPr id="6" name="TextBox 5">
            <a:extLst>
              <a:ext uri="{FF2B5EF4-FFF2-40B4-BE49-F238E27FC236}">
                <a16:creationId xmlns:a16="http://schemas.microsoft.com/office/drawing/2014/main" id="{BD6637C7-3C2E-4FE9-87DE-179F858DC2C2}"/>
              </a:ext>
            </a:extLst>
          </p:cNvPr>
          <p:cNvSpPr txBox="1"/>
          <p:nvPr/>
        </p:nvSpPr>
        <p:spPr>
          <a:xfrm>
            <a:off x="2890980" y="5387926"/>
            <a:ext cx="5882905" cy="369332"/>
          </a:xfrm>
          <a:prstGeom prst="rect">
            <a:avLst/>
          </a:prstGeom>
          <a:noFill/>
        </p:spPr>
        <p:txBody>
          <a:bodyPr wrap="square" rtlCol="0">
            <a:spAutoFit/>
          </a:bodyPr>
          <a:lstStyle/>
          <a:p>
            <a:r>
              <a:rPr lang="en-GB" dirty="0">
                <a:solidFill>
                  <a:schemeClr val="bg1"/>
                </a:solidFill>
              </a:rPr>
              <a:t>www.wildlifetrusts.org/wildlife-explorer/birds</a:t>
            </a:r>
          </a:p>
        </p:txBody>
      </p:sp>
      <p:pic>
        <p:nvPicPr>
          <p:cNvPr id="2" name="Audio 1">
            <a:hlinkClick r:id="" action="ppaction://media"/>
            <a:extLst>
              <a:ext uri="{FF2B5EF4-FFF2-40B4-BE49-F238E27FC236}">
                <a16:creationId xmlns:a16="http://schemas.microsoft.com/office/drawing/2014/main" id="{C1ED749D-F7C2-4193-84E2-27A23B3F4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9906386"/>
      </p:ext>
    </p:extLst>
  </p:cSld>
  <p:clrMapOvr>
    <a:masterClrMapping/>
  </p:clrMapOvr>
  <mc:AlternateContent xmlns:mc="http://schemas.openxmlformats.org/markup-compatibility/2006">
    <mc:Choice xmlns:p14="http://schemas.microsoft.com/office/powerpoint/2010/main" Requires="p14">
      <p:transition spd="med" p14:dur="700" advTm="21748">
        <p:fade/>
      </p:transition>
    </mc:Choice>
    <mc:Fallback>
      <p:transition spd="med" advTm="21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7EBD754-2D9A-4834-A44B-D5818601C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4" name="Picture 3">
            <a:extLst>
              <a:ext uri="{FF2B5EF4-FFF2-40B4-BE49-F238E27FC236}">
                <a16:creationId xmlns:a16="http://schemas.microsoft.com/office/drawing/2014/main" id="{2381A223-096D-4F69-B2AE-DE86942CA5EF}"/>
              </a:ext>
            </a:extLst>
          </p:cNvPr>
          <p:cNvPicPr>
            <a:picLocks noChangeAspect="1"/>
          </p:cNvPicPr>
          <p:nvPr/>
        </p:nvPicPr>
        <p:blipFill>
          <a:blip r:embed="rId5"/>
          <a:stretch>
            <a:fillRect/>
          </a:stretch>
        </p:blipFill>
        <p:spPr>
          <a:xfrm>
            <a:off x="5295788" y="393834"/>
            <a:ext cx="1600423" cy="1324160"/>
          </a:xfrm>
          <a:prstGeom prst="rect">
            <a:avLst/>
          </a:prstGeom>
        </p:spPr>
      </p:pic>
    </p:spTree>
    <p:extLst>
      <p:ext uri="{BB962C8B-B14F-4D97-AF65-F5344CB8AC3E}">
        <p14:creationId xmlns:p14="http://schemas.microsoft.com/office/powerpoint/2010/main" val="970019975"/>
      </p:ext>
    </p:extLst>
  </p:cSld>
  <p:clrMapOvr>
    <a:masterClrMapping/>
  </p:clrMapOvr>
  <mc:AlternateContent xmlns:mc="http://schemas.openxmlformats.org/markup-compatibility/2006" xmlns:p14="http://schemas.microsoft.com/office/powerpoint/2010/main">
    <mc:Choice Requires="p14">
      <p:transition spd="med" p14:dur="700" advTm="14939">
        <p:fade/>
      </p:transition>
    </mc:Choice>
    <mc:Fallback xmlns="">
      <p:transition spd="med" advTm="14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60C9686-D86B-8A4E-8586-994E4C8B853B}"/>
              </a:ext>
            </a:extLst>
          </p:cNvPr>
          <p:cNvSpPr>
            <a:spLocks noGrp="1"/>
          </p:cNvSpPr>
          <p:nvPr>
            <p:ph type="title"/>
          </p:nvPr>
        </p:nvSpPr>
        <p:spPr>
          <a:xfrm>
            <a:off x="762000" y="559678"/>
            <a:ext cx="3567915" cy="4952492"/>
          </a:xfrm>
        </p:spPr>
        <p:txBody>
          <a:bodyPr>
            <a:normAutofit/>
          </a:bodyPr>
          <a:lstStyle/>
          <a:p>
            <a:r>
              <a:rPr lang="en-US">
                <a:solidFill>
                  <a:schemeClr val="bg1"/>
                </a:solidFill>
              </a:rPr>
              <a:t>Today’s session:</a:t>
            </a:r>
          </a:p>
        </p:txBody>
      </p:sp>
      <p:cxnSp>
        <p:nvCxnSpPr>
          <p:cNvPr id="13" name="Straight Connector 12">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D3D28349-1B39-4CED-A39B-CB5F39AB5524}"/>
              </a:ext>
            </a:extLst>
          </p:cNvPr>
          <p:cNvGraphicFramePr>
            <a:graphicFrameLocks noGrp="1"/>
          </p:cNvGraphicFramePr>
          <p:nvPr>
            <p:ph idx="1"/>
            <p:extLst>
              <p:ext uri="{D42A27DB-BD31-4B8C-83A1-F6EECF244321}">
                <p14:modId xmlns:p14="http://schemas.microsoft.com/office/powerpoint/2010/main" val="3919092189"/>
              </p:ext>
            </p:extLst>
          </p:nvPr>
        </p:nvGraphicFramePr>
        <p:xfrm>
          <a:off x="5416295" y="385445"/>
          <a:ext cx="5512904" cy="5656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DB924208-73D3-45C1-87C2-F7BE4FED96EB}"/>
              </a:ext>
            </a:extLst>
          </p:cNvPr>
          <p:cNvPicPr>
            <a:picLocks noChangeAspect="1"/>
          </p:cNvPicPr>
          <p:nvPr/>
        </p:nvPicPr>
        <p:blipFill>
          <a:blip r:embed="rId9"/>
          <a:stretch>
            <a:fillRect/>
          </a:stretch>
        </p:blipFill>
        <p:spPr>
          <a:xfrm>
            <a:off x="373712" y="393834"/>
            <a:ext cx="1600423" cy="1324160"/>
          </a:xfrm>
          <a:prstGeom prst="rect">
            <a:avLst/>
          </a:prstGeom>
        </p:spPr>
      </p:pic>
      <p:pic>
        <p:nvPicPr>
          <p:cNvPr id="2" name="Audio 1">
            <a:hlinkClick r:id="" action="ppaction://media"/>
            <a:extLst>
              <a:ext uri="{FF2B5EF4-FFF2-40B4-BE49-F238E27FC236}">
                <a16:creationId xmlns:a16="http://schemas.microsoft.com/office/drawing/2014/main" id="{A56E7E9A-1EC1-423D-AAD1-A426982FD2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5228665"/>
      </p:ext>
    </p:extLst>
  </p:cSld>
  <p:clrMapOvr>
    <a:masterClrMapping/>
  </p:clrMapOvr>
  <mc:AlternateContent xmlns:mc="http://schemas.openxmlformats.org/markup-compatibility/2006">
    <mc:Choice xmlns:p14="http://schemas.microsoft.com/office/powerpoint/2010/main" Requires="p14">
      <p:transition spd="med" p14:dur="700" advTm="27151">
        <p:fade/>
      </p:transition>
    </mc:Choice>
    <mc:Fallback>
      <p:transition spd="med" advTm="27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70A4-036B-B649-9959-EB7C269F7135}"/>
              </a:ext>
            </a:extLst>
          </p:cNvPr>
          <p:cNvSpPr>
            <a:spLocks noGrp="1"/>
          </p:cNvSpPr>
          <p:nvPr>
            <p:ph type="ctrTitle"/>
          </p:nvPr>
        </p:nvSpPr>
        <p:spPr>
          <a:xfrm>
            <a:off x="6417733" y="490537"/>
            <a:ext cx="5291663" cy="1628775"/>
          </a:xfrm>
        </p:spPr>
        <p:txBody>
          <a:bodyPr vert="horz" lIns="91440" tIns="45720" rIns="91440" bIns="45720" rtlCol="0" anchor="b">
            <a:normAutofit/>
          </a:bodyPr>
          <a:lstStyle/>
          <a:p>
            <a:pPr algn="l"/>
            <a:r>
              <a:rPr lang="en-US" sz="4000" dirty="0">
                <a:solidFill>
                  <a:schemeClr val="tx1"/>
                </a:solidFill>
                <a:latin typeface="+mj-lt"/>
                <a:cs typeface="+mj-cs"/>
              </a:rPr>
              <a:t>How birds link to the curriculum:</a:t>
            </a:r>
          </a:p>
        </p:txBody>
      </p:sp>
      <p:pic>
        <p:nvPicPr>
          <p:cNvPr id="11" name="Picture 10" descr="Coconut feeder&#10;">
            <a:extLst>
              <a:ext uri="{FF2B5EF4-FFF2-40B4-BE49-F238E27FC236}">
                <a16:creationId xmlns:a16="http://schemas.microsoft.com/office/drawing/2014/main" id="{5FFCC9EB-DAFD-4731-AFEE-8409A0F1B87A}"/>
              </a:ext>
            </a:extLst>
          </p:cNvPr>
          <p:cNvPicPr>
            <a:picLocks noChangeAspect="1"/>
          </p:cNvPicPr>
          <p:nvPr/>
        </p:nvPicPr>
        <p:blipFill rotWithShape="1">
          <a:blip r:embed="rId5"/>
          <a:srcRect l="12073" r="2235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TextBox 8">
            <a:extLst>
              <a:ext uri="{FF2B5EF4-FFF2-40B4-BE49-F238E27FC236}">
                <a16:creationId xmlns:a16="http://schemas.microsoft.com/office/drawing/2014/main" id="{7F07061A-7647-454A-9A83-DF75F48A4DB7}"/>
              </a:ext>
            </a:extLst>
          </p:cNvPr>
          <p:cNvSpPr txBox="1"/>
          <p:nvPr/>
        </p:nvSpPr>
        <p:spPr>
          <a:xfrm>
            <a:off x="6417734" y="2614612"/>
            <a:ext cx="5291663" cy="3752849"/>
          </a:xfrm>
          <a:prstGeom prst="rect">
            <a:avLst/>
          </a:prstGeom>
        </p:spPr>
        <p:txBody>
          <a:bodyPr vert="horz" lIns="91440" tIns="45720" rIns="91440" bIns="45720" rtlCol="0">
            <a:normAutofit/>
          </a:bodyPr>
          <a:lstStyle/>
          <a:p>
            <a:pPr marL="114300" marR="0" lvl="0" fontAlgn="auto">
              <a:lnSpc>
                <a:spcPct val="90000"/>
              </a:lnSpc>
              <a:spcBef>
                <a:spcPts val="1000"/>
              </a:spcBef>
              <a:spcAft>
                <a:spcPts val="0"/>
              </a:spcAft>
              <a:buClr>
                <a:srgbClr val="00B2A9"/>
              </a:buClr>
              <a:buSzTx/>
              <a:tabLst/>
              <a:defRPr/>
            </a:pPr>
            <a:r>
              <a:rPr lang="en-GB" sz="2200" dirty="0">
                <a:solidFill>
                  <a:srgbClr val="000000"/>
                </a:solidFill>
                <a:latin typeface="Arial" panose="020B0604020202020204" pitchFamily="34" charset="0"/>
                <a:cs typeface="Arial" panose="020B0604020202020204" pitchFamily="34" charset="0"/>
              </a:rPr>
              <a:t>Birds Learning Objectives Document</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endParaRPr lang="en-GB" sz="2200" dirty="0">
              <a:solidFill>
                <a:srgbClr val="000000"/>
              </a:solidFill>
              <a:latin typeface="Arial" panose="020B0604020202020204" pitchFamily="34" charset="0"/>
              <a:cs typeface="Arial" panose="020B0604020202020204" pitchFamily="34" charset="0"/>
            </a:endParaRP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GB" sz="2200" dirty="0">
                <a:solidFill>
                  <a:srgbClr val="000000"/>
                </a:solidFill>
                <a:latin typeface="Arial" panose="020B0604020202020204" pitchFamily="34" charset="0"/>
                <a:cs typeface="Arial" panose="020B0604020202020204" pitchFamily="34" charset="0"/>
              </a:rPr>
              <a:t>I</a:t>
            </a:r>
            <a:r>
              <a:rPr lang="en-GB" sz="2200" b="0" i="0" dirty="0">
                <a:solidFill>
                  <a:srgbClr val="000000"/>
                </a:solidFill>
                <a:effectLst/>
                <a:latin typeface="Arial" panose="020B0604020202020204" pitchFamily="34" charset="0"/>
                <a:cs typeface="Arial" panose="020B0604020202020204" pitchFamily="34" charset="0"/>
              </a:rPr>
              <a:t>dentify and name</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US" sz="2200" dirty="0">
                <a:latin typeface="Arial" panose="020B0604020202020204" pitchFamily="34" charset="0"/>
                <a:cs typeface="Arial" panose="020B0604020202020204" pitchFamily="34" charset="0"/>
              </a:rPr>
              <a:t>D</a:t>
            </a:r>
            <a:r>
              <a:rPr kumimoji="0" lang="en-US" sz="2200" b="0" i="0" u="none" strike="noStrike" cap="none" spc="0" normalizeH="0" baseline="0" noProof="0" dirty="0">
                <a:ln>
                  <a:noFill/>
                </a:ln>
                <a:effectLst/>
                <a:uLnTx/>
                <a:uFillTx/>
                <a:latin typeface="Arial" panose="020B0604020202020204" pitchFamily="34" charset="0"/>
                <a:cs typeface="Arial" panose="020B0604020202020204" pitchFamily="34" charset="0"/>
              </a:rPr>
              <a:t>escribe and compare</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GB" sz="2400" dirty="0">
                <a:solidFill>
                  <a:srgbClr val="000000"/>
                </a:solidFill>
                <a:latin typeface="WordVisi_MSFontService"/>
              </a:rPr>
              <a:t>H</a:t>
            </a:r>
            <a:r>
              <a:rPr lang="en-GB" sz="2400" b="0" i="0" dirty="0">
                <a:solidFill>
                  <a:srgbClr val="000000"/>
                </a:solidFill>
                <a:effectLst/>
                <a:latin typeface="WordVisi_MSFontService"/>
              </a:rPr>
              <a:t>abitats to which they are suited</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GB" sz="2400" dirty="0">
                <a:solidFill>
                  <a:srgbClr val="000000"/>
                </a:solidFill>
                <a:latin typeface="WordVisi_MSFontService"/>
              </a:rPr>
              <a:t>H</a:t>
            </a:r>
            <a:r>
              <a:rPr lang="en-GB" sz="2400" b="0" i="0" dirty="0">
                <a:solidFill>
                  <a:srgbClr val="000000"/>
                </a:solidFill>
                <a:effectLst/>
                <a:latin typeface="WordVisi_MSFontService"/>
              </a:rPr>
              <a:t>ow animals obtain their food</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kumimoji="0" lang="en-GB" sz="2200" b="0" i="0" u="none" strike="noStrike" cap="none" spc="0" normalizeH="0" baseline="0" noProof="0" dirty="0">
                <a:ln>
                  <a:noFill/>
                </a:ln>
                <a:effectLst/>
                <a:uLnTx/>
                <a:uFillTx/>
                <a:latin typeface="Arial" panose="020B0604020202020204" pitchFamily="34" charset="0"/>
                <a:cs typeface="Arial" panose="020B0604020202020204" pitchFamily="34" charset="0"/>
              </a:rPr>
              <a:t>the basic needs of animals, including humans, for survival           (water, food and air)  </a:t>
            </a:r>
            <a:endParaRPr kumimoji="0" lang="en-US" sz="2200" b="0" i="0" u="none" strike="noStrike"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2F33E0DE-6308-469D-8803-2274C6D3D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7EF746DB-AA02-46A4-864A-BBA094990133}"/>
              </a:ext>
            </a:extLst>
          </p:cNvPr>
          <p:cNvPicPr>
            <a:picLocks noChangeAspect="1"/>
          </p:cNvPicPr>
          <p:nvPr/>
        </p:nvPicPr>
        <p:blipFill>
          <a:blip r:embed="rId7"/>
          <a:stretch>
            <a:fillRect/>
          </a:stretch>
        </p:blipFill>
        <p:spPr>
          <a:xfrm>
            <a:off x="215900" y="5317940"/>
            <a:ext cx="1600423" cy="1324160"/>
          </a:xfrm>
          <a:prstGeom prst="rect">
            <a:avLst/>
          </a:prstGeom>
        </p:spPr>
      </p:pic>
    </p:spTree>
    <p:extLst>
      <p:ext uri="{BB962C8B-B14F-4D97-AF65-F5344CB8AC3E}">
        <p14:creationId xmlns:p14="http://schemas.microsoft.com/office/powerpoint/2010/main" val="2744962938"/>
      </p:ext>
    </p:extLst>
  </p:cSld>
  <p:clrMapOvr>
    <a:masterClrMapping/>
  </p:clrMapOvr>
  <mc:AlternateContent xmlns:mc="http://schemas.openxmlformats.org/markup-compatibility/2006" xmlns:p14="http://schemas.microsoft.com/office/powerpoint/2010/main">
    <mc:Choice Requires="p14">
      <p:transition spd="med" p14:dur="700" advTm="151589">
        <p:fade/>
      </p:transition>
    </mc:Choice>
    <mc:Fallback xmlns="">
      <p:transition spd="med" advTm="151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70A4-036B-B649-9959-EB7C269F7135}"/>
              </a:ext>
            </a:extLst>
          </p:cNvPr>
          <p:cNvSpPr>
            <a:spLocks noGrp="1"/>
          </p:cNvSpPr>
          <p:nvPr>
            <p:ph type="ctrTitle"/>
          </p:nvPr>
        </p:nvSpPr>
        <p:spPr>
          <a:xfrm>
            <a:off x="6417733" y="490537"/>
            <a:ext cx="5291663" cy="1628775"/>
          </a:xfrm>
        </p:spPr>
        <p:txBody>
          <a:bodyPr vert="horz" lIns="91440" tIns="45720" rIns="91440" bIns="45720" rtlCol="0" anchor="b">
            <a:normAutofit/>
          </a:bodyPr>
          <a:lstStyle/>
          <a:p>
            <a:pPr algn="l"/>
            <a:r>
              <a:rPr lang="en-US" sz="4000" dirty="0">
                <a:solidFill>
                  <a:schemeClr val="tx1"/>
                </a:solidFill>
                <a:latin typeface="+mj-lt"/>
                <a:cs typeface="+mj-cs"/>
              </a:rPr>
              <a:t>How can we attract more birds to school grounds</a:t>
            </a:r>
          </a:p>
        </p:txBody>
      </p:sp>
      <p:pic>
        <p:nvPicPr>
          <p:cNvPr id="11" name="Picture 10">
            <a:extLst>
              <a:ext uri="{FF2B5EF4-FFF2-40B4-BE49-F238E27FC236}">
                <a16:creationId xmlns:a16="http://schemas.microsoft.com/office/drawing/2014/main" id="{5FFCC9EB-DAFD-4731-AFEE-8409A0F1B87A}"/>
              </a:ext>
            </a:extLst>
          </p:cNvPr>
          <p:cNvPicPr>
            <a:picLocks noChangeAspect="1"/>
          </p:cNvPicPr>
          <p:nvPr/>
        </p:nvPicPr>
        <p:blipFill rotWithShape="1">
          <a:blip r:embed="rId4"/>
          <a:srcRect t="9072" r="2" b="1135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TextBox 12">
            <a:extLst>
              <a:ext uri="{FF2B5EF4-FFF2-40B4-BE49-F238E27FC236}">
                <a16:creationId xmlns:a16="http://schemas.microsoft.com/office/drawing/2014/main" id="{673C5D52-857B-458C-BD5B-5E08A566B28C}"/>
              </a:ext>
            </a:extLst>
          </p:cNvPr>
          <p:cNvSpPr txBox="1"/>
          <p:nvPr/>
        </p:nvSpPr>
        <p:spPr>
          <a:xfrm>
            <a:off x="6563508" y="2336128"/>
            <a:ext cx="4247934" cy="2139047"/>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Greenin</a:t>
            </a:r>
            <a:r>
              <a:rPr lang="en-US" sz="2400" dirty="0">
                <a:latin typeface="Arial" panose="020B0604020202020204" pitchFamily="34" charset="0"/>
                <a:cs typeface="Arial" panose="020B0604020202020204" pitchFamily="34" charset="0"/>
              </a:rPr>
              <a:t>g school grounds document</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Making a bird box sheet</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lang="en-US" sz="2400" dirty="0">
                <a:latin typeface="Arial" panose="020B0604020202020204" pitchFamily="34" charset="0"/>
                <a:cs typeface="Arial" panose="020B0604020202020204" pitchFamily="34" charset="0"/>
              </a:rPr>
              <a:t>Making bird feeders sheets</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Making a bird hide sheet</a:t>
            </a:r>
          </a:p>
        </p:txBody>
      </p:sp>
      <p:pic>
        <p:nvPicPr>
          <p:cNvPr id="3" name="Audio 2">
            <a:hlinkClick r:id="" action="ppaction://media"/>
            <a:extLst>
              <a:ext uri="{FF2B5EF4-FFF2-40B4-BE49-F238E27FC236}">
                <a16:creationId xmlns:a16="http://schemas.microsoft.com/office/drawing/2014/main" id="{E4D3215D-64C6-406E-B977-3FA532AB9E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70CE8B9F-D5AF-4813-A6C6-9A67CA17D50F}"/>
              </a:ext>
            </a:extLst>
          </p:cNvPr>
          <p:cNvPicPr>
            <a:picLocks noChangeAspect="1"/>
          </p:cNvPicPr>
          <p:nvPr/>
        </p:nvPicPr>
        <p:blipFill>
          <a:blip r:embed="rId6"/>
          <a:stretch>
            <a:fillRect/>
          </a:stretch>
        </p:blipFill>
        <p:spPr>
          <a:xfrm>
            <a:off x="373712" y="393834"/>
            <a:ext cx="1600423" cy="1324160"/>
          </a:xfrm>
          <a:prstGeom prst="rect">
            <a:avLst/>
          </a:prstGeom>
        </p:spPr>
      </p:pic>
    </p:spTree>
    <p:extLst>
      <p:ext uri="{BB962C8B-B14F-4D97-AF65-F5344CB8AC3E}">
        <p14:creationId xmlns:p14="http://schemas.microsoft.com/office/powerpoint/2010/main" val="1457117265"/>
      </p:ext>
    </p:extLst>
  </p:cSld>
  <p:clrMapOvr>
    <a:masterClrMapping/>
  </p:clrMapOvr>
  <mc:AlternateContent xmlns:mc="http://schemas.openxmlformats.org/markup-compatibility/2006" xmlns:p14="http://schemas.microsoft.com/office/powerpoint/2010/main">
    <mc:Choice Requires="p14">
      <p:transition spd="med" p14:dur="700" advTm="84042">
        <p:fade/>
      </p:transition>
    </mc:Choice>
    <mc:Fallback xmlns="">
      <p:transition spd="med" advTm="84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0B486-8F10-7449-814D-4FA172DE5B84}"/>
              </a:ext>
            </a:extLst>
          </p:cNvPr>
          <p:cNvSpPr>
            <a:spLocks noGrp="1"/>
          </p:cNvSpPr>
          <p:nvPr>
            <p:ph type="title"/>
          </p:nvPr>
        </p:nvSpPr>
        <p:spPr>
          <a:xfrm>
            <a:off x="7464610" y="173524"/>
            <a:ext cx="4545419" cy="1933583"/>
          </a:xfrm>
        </p:spPr>
        <p:txBody>
          <a:bodyPr vert="horz" lIns="91440" tIns="45720" rIns="91440" bIns="45720" rtlCol="0" anchor="b">
            <a:normAutofit/>
          </a:bodyPr>
          <a:lstStyle/>
          <a:p>
            <a:r>
              <a:rPr lang="en-US" sz="4000" dirty="0">
                <a:solidFill>
                  <a:schemeClr val="tx1"/>
                </a:solidFill>
                <a:latin typeface="+mj-lt"/>
                <a:cs typeface="+mj-cs"/>
              </a:rPr>
              <a:t>Attracting more birds in:</a:t>
            </a:r>
            <a:br>
              <a:rPr lang="en-US" sz="5000" dirty="0">
                <a:solidFill>
                  <a:schemeClr val="tx1"/>
                </a:solidFill>
                <a:latin typeface="+mj-lt"/>
                <a:cs typeface="+mj-cs"/>
              </a:rPr>
            </a:br>
            <a:endParaRPr lang="en-US" sz="5000" dirty="0">
              <a:solidFill>
                <a:schemeClr val="tx1"/>
              </a:solidFill>
              <a:latin typeface="+mj-lt"/>
              <a:cs typeface="+mj-cs"/>
            </a:endParaRPr>
          </a:p>
        </p:txBody>
      </p:sp>
      <p:sp>
        <p:nvSpPr>
          <p:cNvPr id="3" name="Text Placeholder 2">
            <a:extLst>
              <a:ext uri="{FF2B5EF4-FFF2-40B4-BE49-F238E27FC236}">
                <a16:creationId xmlns:a16="http://schemas.microsoft.com/office/drawing/2014/main" id="{7DABE7C4-ED85-614C-953C-A5DD25CD0255}"/>
              </a:ext>
            </a:extLst>
          </p:cNvPr>
          <p:cNvSpPr>
            <a:spLocks noGrp="1"/>
          </p:cNvSpPr>
          <p:nvPr>
            <p:ph type="body" idx="1"/>
          </p:nvPr>
        </p:nvSpPr>
        <p:spPr>
          <a:xfrm>
            <a:off x="7693666" y="1775681"/>
            <a:ext cx="4087305" cy="4502289"/>
          </a:xfrm>
        </p:spPr>
        <p:txBody>
          <a:bodyPr vert="horz" lIns="91440" tIns="45720" rIns="91440" bIns="45720" rtlCol="0" anchor="t">
            <a:noAutofit/>
          </a:bodyPr>
          <a:lstStyle/>
          <a:p>
            <a:r>
              <a:rPr lang="en-US" sz="2000" dirty="0">
                <a:solidFill>
                  <a:schemeClr val="tx1"/>
                </a:solidFill>
                <a:latin typeface="+mn-lt"/>
                <a:cs typeface="+mn-cs"/>
              </a:rPr>
              <a:t>A feeding routine</a:t>
            </a:r>
          </a:p>
          <a:p>
            <a:endParaRPr lang="en-US" sz="2000" dirty="0">
              <a:solidFill>
                <a:schemeClr val="tx1"/>
              </a:solidFill>
              <a:latin typeface="+mn-lt"/>
              <a:cs typeface="+mn-cs"/>
            </a:endParaRPr>
          </a:p>
          <a:p>
            <a:r>
              <a:rPr lang="en-US" sz="2000" dirty="0">
                <a:solidFill>
                  <a:schemeClr val="tx1"/>
                </a:solidFill>
                <a:latin typeface="+mn-lt"/>
                <a:cs typeface="+mn-cs"/>
              </a:rPr>
              <a:t>Different types of feeding – ground based or acrobatic</a:t>
            </a:r>
          </a:p>
          <a:p>
            <a:endParaRPr lang="en-US" sz="2000" dirty="0">
              <a:solidFill>
                <a:schemeClr val="tx1"/>
              </a:solidFill>
              <a:latin typeface="+mn-lt"/>
              <a:cs typeface="+mn-cs"/>
            </a:endParaRPr>
          </a:p>
          <a:p>
            <a:r>
              <a:rPr lang="en-US" sz="2000" dirty="0">
                <a:solidFill>
                  <a:schemeClr val="tx1"/>
                </a:solidFill>
                <a:latin typeface="+mn-lt"/>
                <a:cs typeface="+mn-cs"/>
              </a:rPr>
              <a:t>Natural food sources</a:t>
            </a:r>
          </a:p>
          <a:p>
            <a:endParaRPr lang="en-US" sz="2000" dirty="0">
              <a:solidFill>
                <a:schemeClr val="tx1"/>
              </a:solidFill>
              <a:latin typeface="+mn-lt"/>
              <a:cs typeface="+mn-cs"/>
            </a:endParaRPr>
          </a:p>
          <a:p>
            <a:r>
              <a:rPr lang="en-US" sz="2000" dirty="0">
                <a:solidFill>
                  <a:schemeClr val="tx1"/>
                </a:solidFill>
                <a:latin typeface="+mn-lt"/>
                <a:cs typeface="+mn-cs"/>
              </a:rPr>
              <a:t>Look after the food chain</a:t>
            </a:r>
          </a:p>
          <a:p>
            <a:endParaRPr lang="en-US" sz="2000" dirty="0">
              <a:solidFill>
                <a:schemeClr val="tx1"/>
              </a:solidFill>
              <a:latin typeface="+mn-lt"/>
              <a:cs typeface="+mn-cs"/>
            </a:endParaRPr>
          </a:p>
          <a:p>
            <a:r>
              <a:rPr lang="en-US" sz="2000" dirty="0">
                <a:solidFill>
                  <a:schemeClr val="tx1"/>
                </a:solidFill>
                <a:latin typeface="+mn-lt"/>
                <a:cs typeface="+mn-cs"/>
              </a:rPr>
              <a:t>Remember water</a:t>
            </a:r>
          </a:p>
          <a:p>
            <a:endParaRPr lang="en-US" sz="2000" dirty="0">
              <a:solidFill>
                <a:schemeClr val="tx1"/>
              </a:solidFill>
              <a:latin typeface="+mn-lt"/>
              <a:cs typeface="+mn-cs"/>
            </a:endParaRPr>
          </a:p>
          <a:p>
            <a:r>
              <a:rPr lang="en-US" sz="2000" dirty="0">
                <a:solidFill>
                  <a:schemeClr val="tx1"/>
                </a:solidFill>
                <a:latin typeface="+mn-lt"/>
                <a:cs typeface="+mn-cs"/>
              </a:rPr>
              <a:t>Nesting</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mall bird on a rock&#10;&#10;Description automatically generated with medium confidence">
            <a:extLst>
              <a:ext uri="{FF2B5EF4-FFF2-40B4-BE49-F238E27FC236}">
                <a16:creationId xmlns:a16="http://schemas.microsoft.com/office/drawing/2014/main" id="{D4D96EC7-F2B9-4DC5-86AC-36EED7DE6619}"/>
              </a:ext>
            </a:extLst>
          </p:cNvPr>
          <p:cNvPicPr>
            <a:picLocks noChangeAspect="1"/>
          </p:cNvPicPr>
          <p:nvPr/>
        </p:nvPicPr>
        <p:blipFill rotWithShape="1">
          <a:blip r:embed="rId4"/>
          <a:srcRect l="15269" r="1632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udio 3">
            <a:hlinkClick r:id="" action="ppaction://media"/>
            <a:extLst>
              <a:ext uri="{FF2B5EF4-FFF2-40B4-BE49-F238E27FC236}">
                <a16:creationId xmlns:a16="http://schemas.microsoft.com/office/drawing/2014/main" id="{9E6F749B-57F5-4132-9D83-2987FD198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C324ED24-FBDF-48AF-8F94-08A60BEF6933}"/>
              </a:ext>
            </a:extLst>
          </p:cNvPr>
          <p:cNvPicPr>
            <a:picLocks noChangeAspect="1"/>
          </p:cNvPicPr>
          <p:nvPr/>
        </p:nvPicPr>
        <p:blipFill>
          <a:blip r:embed="rId6"/>
          <a:stretch>
            <a:fillRect/>
          </a:stretch>
        </p:blipFill>
        <p:spPr>
          <a:xfrm>
            <a:off x="373712" y="393834"/>
            <a:ext cx="1600423" cy="1324160"/>
          </a:xfrm>
          <a:prstGeom prst="rect">
            <a:avLst/>
          </a:prstGeom>
        </p:spPr>
      </p:pic>
    </p:spTree>
    <p:extLst>
      <p:ext uri="{BB962C8B-B14F-4D97-AF65-F5344CB8AC3E}">
        <p14:creationId xmlns:p14="http://schemas.microsoft.com/office/powerpoint/2010/main" val="3572774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25560">
        <p:fade/>
      </p:transition>
    </mc:Choice>
    <mc:Fallback xmlns="">
      <p:transition spd="med" advTm="1255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70A4-036B-B649-9959-EB7C269F7135}"/>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3600" dirty="0">
                <a:solidFill>
                  <a:schemeClr val="tx1"/>
                </a:solidFill>
                <a:latin typeface="+mj-lt"/>
                <a:cs typeface="+mj-cs"/>
              </a:rPr>
              <a:t>Fun ideas:</a:t>
            </a:r>
          </a:p>
        </p:txBody>
      </p:sp>
      <p:pic>
        <p:nvPicPr>
          <p:cNvPr id="4" name="Picture 3" descr="A bird perched on a piece of wood&#10;&#10;Description automatically generated with medium confidence">
            <a:extLst>
              <a:ext uri="{FF2B5EF4-FFF2-40B4-BE49-F238E27FC236}">
                <a16:creationId xmlns:a16="http://schemas.microsoft.com/office/drawing/2014/main" id="{AD88A176-0552-44EE-A7B2-65E4DDAE71CD}"/>
              </a:ext>
            </a:extLst>
          </p:cNvPr>
          <p:cNvPicPr>
            <a:picLocks noChangeAspect="1"/>
          </p:cNvPicPr>
          <p:nvPr/>
        </p:nvPicPr>
        <p:blipFill rotWithShape="1">
          <a:blip r:embed="rId4"/>
          <a:srcRect t="22133" b="348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Box 8">
            <a:extLst>
              <a:ext uri="{FF2B5EF4-FFF2-40B4-BE49-F238E27FC236}">
                <a16:creationId xmlns:a16="http://schemas.microsoft.com/office/drawing/2014/main" id="{7F07061A-7647-454A-9A83-DF75F48A4DB7}"/>
              </a:ext>
            </a:extLst>
          </p:cNvPr>
          <p:cNvSpPr txBox="1"/>
          <p:nvPr/>
        </p:nvSpPr>
        <p:spPr>
          <a:xfrm>
            <a:off x="4223982" y="3752850"/>
            <a:ext cx="7485413" cy="2452687"/>
          </a:xfrm>
          <a:prstGeom prst="rect">
            <a:avLst/>
          </a:prstGeom>
        </p:spPr>
        <p:txBody>
          <a:bodyPr vert="horz" lIns="91440" tIns="45720" rIns="91440" bIns="45720" rtlCol="0" anchor="ctr">
            <a:normAutofit lnSpcReduction="10000"/>
          </a:bodyPr>
          <a:lstStyle/>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US" sz="3000" dirty="0"/>
              <a:t>Science experiments</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kumimoji="0" lang="en-US" sz="3000" b="0" i="0" u="none" strike="noStrike" cap="none" spc="0" normalizeH="0" baseline="0" noProof="0" dirty="0">
                <a:ln>
                  <a:noFill/>
                </a:ln>
                <a:effectLst/>
                <a:uLnTx/>
                <a:uFillTx/>
              </a:rPr>
              <a:t>Observing and recording</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kumimoji="0" lang="en-US" sz="3000" b="0" i="0" u="none" strike="noStrike" cap="none" spc="0" normalizeH="0" baseline="0" noProof="0" dirty="0">
                <a:ln>
                  <a:noFill/>
                </a:ln>
                <a:effectLst/>
                <a:uLnTx/>
                <a:uFillTx/>
              </a:rPr>
              <a:t>Embedding in daily routine</a:t>
            </a:r>
          </a:p>
          <a:p>
            <a:pPr marL="342900" marR="0" lvl="0" indent="-228600" fontAlgn="auto">
              <a:lnSpc>
                <a:spcPct val="90000"/>
              </a:lnSpc>
              <a:spcBef>
                <a:spcPts val="1000"/>
              </a:spcBef>
              <a:spcAft>
                <a:spcPts val="0"/>
              </a:spcAft>
              <a:buClr>
                <a:srgbClr val="00B2A9"/>
              </a:buClr>
              <a:buSzTx/>
              <a:buFont typeface="Arial" panose="020B0604020202020204" pitchFamily="34" charset="0"/>
              <a:buChar char="•"/>
              <a:tabLst/>
              <a:defRPr/>
            </a:pPr>
            <a:r>
              <a:rPr lang="en-US" sz="3000" dirty="0"/>
              <a:t>Linking to national events </a:t>
            </a:r>
            <a:r>
              <a:rPr lang="en-US" sz="3000" dirty="0" err="1"/>
              <a:t>eg</a:t>
            </a:r>
            <a:r>
              <a:rPr lang="en-US" sz="3000" dirty="0"/>
              <a:t> </a:t>
            </a:r>
            <a:r>
              <a:rPr lang="en-US" sz="3000" dirty="0" err="1"/>
              <a:t>nestbox</a:t>
            </a:r>
            <a:r>
              <a:rPr lang="en-US" sz="3000" dirty="0"/>
              <a:t> week or big garden birdwatch</a:t>
            </a:r>
            <a:endParaRPr kumimoji="0" lang="en-US" b="0" i="0" u="none" strike="noStrike" cap="none" spc="0" normalizeH="0" baseline="0" noProof="0" dirty="0">
              <a:ln>
                <a:noFill/>
              </a:ln>
              <a:effectLst/>
              <a:uLnTx/>
              <a:uFillTx/>
            </a:endParaRPr>
          </a:p>
        </p:txBody>
      </p:sp>
      <p:pic>
        <p:nvPicPr>
          <p:cNvPr id="3" name="Audio 2">
            <a:hlinkClick r:id="" action="ppaction://media"/>
            <a:extLst>
              <a:ext uri="{FF2B5EF4-FFF2-40B4-BE49-F238E27FC236}">
                <a16:creationId xmlns:a16="http://schemas.microsoft.com/office/drawing/2014/main" id="{405E66A0-7DEC-4C85-B983-433D7F692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4C76C8FA-3B02-4280-B9E7-1F748593CFC2}"/>
              </a:ext>
            </a:extLst>
          </p:cNvPr>
          <p:cNvPicPr>
            <a:picLocks noChangeAspect="1"/>
          </p:cNvPicPr>
          <p:nvPr/>
        </p:nvPicPr>
        <p:blipFill>
          <a:blip r:embed="rId6"/>
          <a:stretch>
            <a:fillRect/>
          </a:stretch>
        </p:blipFill>
        <p:spPr>
          <a:xfrm>
            <a:off x="373712" y="393834"/>
            <a:ext cx="1600423" cy="1324160"/>
          </a:xfrm>
          <a:prstGeom prst="rect">
            <a:avLst/>
          </a:prstGeom>
        </p:spPr>
      </p:pic>
    </p:spTree>
    <p:extLst>
      <p:ext uri="{BB962C8B-B14F-4D97-AF65-F5344CB8AC3E}">
        <p14:creationId xmlns:p14="http://schemas.microsoft.com/office/powerpoint/2010/main" val="63471395"/>
      </p:ext>
    </p:extLst>
  </p:cSld>
  <p:clrMapOvr>
    <a:masterClrMapping/>
  </p:clrMapOvr>
  <mc:AlternateContent xmlns:mc="http://schemas.openxmlformats.org/markup-compatibility/2006" xmlns:p14="http://schemas.microsoft.com/office/powerpoint/2010/main">
    <mc:Choice Requires="p14">
      <p:transition spd="med" p14:dur="700" advTm="106612">
        <p:fade/>
      </p:transition>
    </mc:Choice>
    <mc:Fallback xmlns="">
      <p:transition spd="med" advTm="106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A9E4F-D4CD-1B4F-8F36-1C2D70D7625F}"/>
              </a:ext>
            </a:extLst>
          </p:cNvPr>
          <p:cNvSpPr>
            <a:spLocks noGrp="1"/>
          </p:cNvSpPr>
          <p:nvPr>
            <p:ph type="title"/>
          </p:nvPr>
        </p:nvSpPr>
        <p:spPr>
          <a:xfrm>
            <a:off x="144181" y="247373"/>
            <a:ext cx="10515600" cy="867327"/>
          </a:xfrm>
        </p:spPr>
        <p:txBody>
          <a:bodyPr/>
          <a:lstStyle/>
          <a:p>
            <a:r>
              <a:rPr lang="en-US" dirty="0"/>
              <a:t>Fun to make! Design and Technology </a:t>
            </a:r>
          </a:p>
        </p:txBody>
      </p:sp>
      <p:sp>
        <p:nvSpPr>
          <p:cNvPr id="5" name="Content Placeholder 4">
            <a:extLst>
              <a:ext uri="{FF2B5EF4-FFF2-40B4-BE49-F238E27FC236}">
                <a16:creationId xmlns:a16="http://schemas.microsoft.com/office/drawing/2014/main" id="{54EF604B-122B-004F-BA22-7A031E9D8F7C}"/>
              </a:ext>
            </a:extLst>
          </p:cNvPr>
          <p:cNvSpPr>
            <a:spLocks noGrp="1"/>
          </p:cNvSpPr>
          <p:nvPr>
            <p:ph sz="half" idx="1"/>
          </p:nvPr>
        </p:nvSpPr>
        <p:spPr>
          <a:xfrm>
            <a:off x="467139" y="1114700"/>
            <a:ext cx="5181600" cy="4351338"/>
          </a:xfrm>
        </p:spPr>
        <p:txBody>
          <a:bodyPr/>
          <a:lstStyle/>
          <a:p>
            <a:r>
              <a:rPr lang="en-US" dirty="0"/>
              <a:t>“Fat” based designs</a:t>
            </a:r>
          </a:p>
        </p:txBody>
      </p:sp>
      <p:sp>
        <p:nvSpPr>
          <p:cNvPr id="6" name="Content Placeholder 5">
            <a:extLst>
              <a:ext uri="{FF2B5EF4-FFF2-40B4-BE49-F238E27FC236}">
                <a16:creationId xmlns:a16="http://schemas.microsoft.com/office/drawing/2014/main" id="{862D0AD4-F079-9341-9AF0-195D03B5F85E}"/>
              </a:ext>
            </a:extLst>
          </p:cNvPr>
          <p:cNvSpPr>
            <a:spLocks noGrp="1"/>
          </p:cNvSpPr>
          <p:nvPr>
            <p:ph sz="half" idx="2"/>
          </p:nvPr>
        </p:nvSpPr>
        <p:spPr/>
        <p:txBody>
          <a:bodyPr/>
          <a:lstStyle/>
          <a:p>
            <a:r>
              <a:rPr lang="en-US" dirty="0"/>
              <a:t>“Poke” designs</a:t>
            </a:r>
          </a:p>
        </p:txBody>
      </p:sp>
      <p:pic>
        <p:nvPicPr>
          <p:cNvPr id="3" name="Picture 2" descr="A bird eating from a bird feeder&#10;&#10;Description automatically generated with medium confidence">
            <a:extLst>
              <a:ext uri="{FF2B5EF4-FFF2-40B4-BE49-F238E27FC236}">
                <a16:creationId xmlns:a16="http://schemas.microsoft.com/office/drawing/2014/main" id="{04F72CD5-5EBD-44CC-B2E9-334CF3A14539}"/>
              </a:ext>
            </a:extLst>
          </p:cNvPr>
          <p:cNvPicPr>
            <a:picLocks noChangeAspect="1"/>
          </p:cNvPicPr>
          <p:nvPr/>
        </p:nvPicPr>
        <p:blipFill>
          <a:blip r:embed="rId4"/>
          <a:stretch>
            <a:fillRect/>
          </a:stretch>
        </p:blipFill>
        <p:spPr>
          <a:xfrm>
            <a:off x="1377032" y="1708778"/>
            <a:ext cx="3161241" cy="4468185"/>
          </a:xfrm>
          <a:prstGeom prst="rect">
            <a:avLst/>
          </a:prstGeom>
        </p:spPr>
      </p:pic>
      <p:pic>
        <p:nvPicPr>
          <p:cNvPr id="8" name="Picture 7" descr="A child holding a dandelion&#10;&#10;Description automatically generated with low confidence">
            <a:extLst>
              <a:ext uri="{FF2B5EF4-FFF2-40B4-BE49-F238E27FC236}">
                <a16:creationId xmlns:a16="http://schemas.microsoft.com/office/drawing/2014/main" id="{7AAD0A74-03E8-4835-88A5-19F722F17E20}"/>
              </a:ext>
            </a:extLst>
          </p:cNvPr>
          <p:cNvPicPr>
            <a:picLocks noChangeAspect="1"/>
          </p:cNvPicPr>
          <p:nvPr/>
        </p:nvPicPr>
        <p:blipFill>
          <a:blip r:embed="rId5"/>
          <a:stretch>
            <a:fillRect/>
          </a:stretch>
        </p:blipFill>
        <p:spPr>
          <a:xfrm>
            <a:off x="6019800" y="2297962"/>
            <a:ext cx="4639981" cy="3479986"/>
          </a:xfrm>
          <a:prstGeom prst="rect">
            <a:avLst/>
          </a:prstGeom>
        </p:spPr>
      </p:pic>
      <p:pic>
        <p:nvPicPr>
          <p:cNvPr id="9" name="Picture 8">
            <a:extLst>
              <a:ext uri="{FF2B5EF4-FFF2-40B4-BE49-F238E27FC236}">
                <a16:creationId xmlns:a16="http://schemas.microsoft.com/office/drawing/2014/main" id="{D44373CE-FFDA-4DD5-800A-4AA60BFDAD1D}"/>
              </a:ext>
            </a:extLst>
          </p:cNvPr>
          <p:cNvPicPr>
            <a:picLocks noChangeAspect="1"/>
          </p:cNvPicPr>
          <p:nvPr/>
        </p:nvPicPr>
        <p:blipFill>
          <a:blip r:embed="rId6"/>
          <a:stretch>
            <a:fillRect/>
          </a:stretch>
        </p:blipFill>
        <p:spPr>
          <a:xfrm>
            <a:off x="10375677" y="447618"/>
            <a:ext cx="1600423" cy="1324160"/>
          </a:xfrm>
          <a:prstGeom prst="rect">
            <a:avLst/>
          </a:prstGeom>
        </p:spPr>
      </p:pic>
      <p:pic>
        <p:nvPicPr>
          <p:cNvPr id="10" name="Audio 9">
            <a:hlinkClick r:id="" action="ppaction://media"/>
            <a:extLst>
              <a:ext uri="{FF2B5EF4-FFF2-40B4-BE49-F238E27FC236}">
                <a16:creationId xmlns:a16="http://schemas.microsoft.com/office/drawing/2014/main" id="{A3A1056B-362B-49E4-A0B6-F3B6A26D75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8115599"/>
      </p:ext>
    </p:extLst>
  </p:cSld>
  <p:clrMapOvr>
    <a:masterClrMapping/>
  </p:clrMapOvr>
  <mc:AlternateContent xmlns:mc="http://schemas.openxmlformats.org/markup-compatibility/2006">
    <mc:Choice xmlns:p14="http://schemas.microsoft.com/office/powerpoint/2010/main" Requires="p14">
      <p:transition spd="med" p14:dur="700" advTm="129089">
        <p:fade/>
      </p:transition>
    </mc:Choice>
    <mc:Fallback>
      <p:transition spd="med" advTm="129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A9E4F-D4CD-1B4F-8F36-1C2D70D7625F}"/>
              </a:ext>
            </a:extLst>
          </p:cNvPr>
          <p:cNvSpPr>
            <a:spLocks noGrp="1"/>
          </p:cNvSpPr>
          <p:nvPr>
            <p:ph type="title"/>
          </p:nvPr>
        </p:nvSpPr>
        <p:spPr>
          <a:xfrm>
            <a:off x="396000" y="365126"/>
            <a:ext cx="10515600" cy="787814"/>
          </a:xfrm>
        </p:spPr>
        <p:txBody>
          <a:bodyPr>
            <a:normAutofit fontScale="90000"/>
          </a:bodyPr>
          <a:lstStyle/>
          <a:p>
            <a:r>
              <a:rPr lang="en-US" dirty="0"/>
              <a:t>Fun to make!</a:t>
            </a:r>
            <a:br>
              <a:rPr lang="en-US" dirty="0"/>
            </a:br>
            <a:endParaRPr lang="en-US" dirty="0"/>
          </a:p>
        </p:txBody>
      </p:sp>
      <p:sp>
        <p:nvSpPr>
          <p:cNvPr id="5" name="Content Placeholder 4">
            <a:extLst>
              <a:ext uri="{FF2B5EF4-FFF2-40B4-BE49-F238E27FC236}">
                <a16:creationId xmlns:a16="http://schemas.microsoft.com/office/drawing/2014/main" id="{54EF604B-122B-004F-BA22-7A031E9D8F7C}"/>
              </a:ext>
            </a:extLst>
          </p:cNvPr>
          <p:cNvSpPr>
            <a:spLocks noGrp="1"/>
          </p:cNvSpPr>
          <p:nvPr>
            <p:ph sz="half" idx="1"/>
          </p:nvPr>
        </p:nvSpPr>
        <p:spPr/>
        <p:txBody>
          <a:bodyPr/>
          <a:lstStyle/>
          <a:p>
            <a:r>
              <a:rPr lang="en-US" dirty="0"/>
              <a:t>“Fill it up” feeders</a:t>
            </a:r>
          </a:p>
        </p:txBody>
      </p:sp>
      <p:sp>
        <p:nvSpPr>
          <p:cNvPr id="6" name="Content Placeholder 5">
            <a:extLst>
              <a:ext uri="{FF2B5EF4-FFF2-40B4-BE49-F238E27FC236}">
                <a16:creationId xmlns:a16="http://schemas.microsoft.com/office/drawing/2014/main" id="{862D0AD4-F079-9341-9AF0-195D03B5F85E}"/>
              </a:ext>
            </a:extLst>
          </p:cNvPr>
          <p:cNvSpPr>
            <a:spLocks noGrp="1"/>
          </p:cNvSpPr>
          <p:nvPr>
            <p:ph sz="half" idx="2"/>
          </p:nvPr>
        </p:nvSpPr>
        <p:spPr>
          <a:xfrm>
            <a:off x="6111000" y="454716"/>
            <a:ext cx="5181600" cy="4351338"/>
          </a:xfrm>
        </p:spPr>
        <p:txBody>
          <a:bodyPr/>
          <a:lstStyle/>
          <a:p>
            <a:r>
              <a:rPr lang="en-US" dirty="0"/>
              <a:t>Easy ways</a:t>
            </a:r>
          </a:p>
        </p:txBody>
      </p:sp>
      <p:pic>
        <p:nvPicPr>
          <p:cNvPr id="3" name="Picture 2" descr="A picture containing grass, outdoor, wooden, bird&#10;&#10;Description automatically generated">
            <a:extLst>
              <a:ext uri="{FF2B5EF4-FFF2-40B4-BE49-F238E27FC236}">
                <a16:creationId xmlns:a16="http://schemas.microsoft.com/office/drawing/2014/main" id="{20B30C08-58FE-417B-8D6A-953F3CA891FF}"/>
              </a:ext>
            </a:extLst>
          </p:cNvPr>
          <p:cNvPicPr>
            <a:picLocks noChangeAspect="1"/>
          </p:cNvPicPr>
          <p:nvPr/>
        </p:nvPicPr>
        <p:blipFill>
          <a:blip r:embed="rId4"/>
          <a:stretch>
            <a:fillRect/>
          </a:stretch>
        </p:blipFill>
        <p:spPr>
          <a:xfrm>
            <a:off x="6172203" y="986701"/>
            <a:ext cx="5314122" cy="3985592"/>
          </a:xfrm>
          <a:prstGeom prst="rect">
            <a:avLst/>
          </a:prstGeom>
        </p:spPr>
      </p:pic>
      <p:pic>
        <p:nvPicPr>
          <p:cNvPr id="8" name="Picture 7" descr="A bird standing on a tree&#10;&#10;Description automatically generated with low confidence">
            <a:extLst>
              <a:ext uri="{FF2B5EF4-FFF2-40B4-BE49-F238E27FC236}">
                <a16:creationId xmlns:a16="http://schemas.microsoft.com/office/drawing/2014/main" id="{5829B069-37A0-4490-AF81-04DF91BE6076}"/>
              </a:ext>
            </a:extLst>
          </p:cNvPr>
          <p:cNvPicPr>
            <a:picLocks noChangeAspect="1"/>
          </p:cNvPicPr>
          <p:nvPr/>
        </p:nvPicPr>
        <p:blipFill>
          <a:blip r:embed="rId5"/>
          <a:stretch>
            <a:fillRect/>
          </a:stretch>
        </p:blipFill>
        <p:spPr>
          <a:xfrm>
            <a:off x="705675" y="2331720"/>
            <a:ext cx="4396411" cy="4058226"/>
          </a:xfrm>
          <a:prstGeom prst="rect">
            <a:avLst/>
          </a:prstGeom>
        </p:spPr>
      </p:pic>
      <p:pic>
        <p:nvPicPr>
          <p:cNvPr id="9" name="Picture 8">
            <a:extLst>
              <a:ext uri="{FF2B5EF4-FFF2-40B4-BE49-F238E27FC236}">
                <a16:creationId xmlns:a16="http://schemas.microsoft.com/office/drawing/2014/main" id="{5757DD56-CD8F-477C-AB98-17D9EF692BF9}"/>
              </a:ext>
            </a:extLst>
          </p:cNvPr>
          <p:cNvPicPr>
            <a:picLocks noChangeAspect="1"/>
          </p:cNvPicPr>
          <p:nvPr/>
        </p:nvPicPr>
        <p:blipFill>
          <a:blip r:embed="rId6"/>
          <a:stretch>
            <a:fillRect/>
          </a:stretch>
        </p:blipFill>
        <p:spPr>
          <a:xfrm>
            <a:off x="4053377" y="200451"/>
            <a:ext cx="1600423" cy="1324160"/>
          </a:xfrm>
          <a:prstGeom prst="rect">
            <a:avLst/>
          </a:prstGeom>
        </p:spPr>
      </p:pic>
      <p:pic>
        <p:nvPicPr>
          <p:cNvPr id="7" name="Audio 6">
            <a:hlinkClick r:id="" action="ppaction://media"/>
            <a:extLst>
              <a:ext uri="{FF2B5EF4-FFF2-40B4-BE49-F238E27FC236}">
                <a16:creationId xmlns:a16="http://schemas.microsoft.com/office/drawing/2014/main" id="{E92C075F-8339-47A7-896B-0378B1379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0908508"/>
      </p:ext>
    </p:extLst>
  </p:cSld>
  <p:clrMapOvr>
    <a:masterClrMapping/>
  </p:clrMapOvr>
  <mc:AlternateContent xmlns:mc="http://schemas.openxmlformats.org/markup-compatibility/2006">
    <mc:Choice xmlns:p14="http://schemas.microsoft.com/office/powerpoint/2010/main" Requires="p14">
      <p:transition spd="med" p14:dur="700" advTm="63781">
        <p:fade/>
      </p:transition>
    </mc:Choice>
    <mc:Fallback>
      <p:transition spd="med" advTm="63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5C5E7-1725-E744-9C09-C9A4F0AB0C7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Other considerations</a:t>
            </a:r>
            <a:br>
              <a:rPr lang="en-US" sz="3300" kern="1200">
                <a:solidFill>
                  <a:srgbClr val="FFFFFF"/>
                </a:solidFill>
                <a:latin typeface="+mj-lt"/>
                <a:ea typeface="+mj-ea"/>
                <a:cs typeface="+mj-cs"/>
              </a:rPr>
            </a:br>
            <a:endParaRPr lang="en-US" sz="3300" kern="1200">
              <a:solidFill>
                <a:srgbClr val="FFFFFF"/>
              </a:solidFill>
              <a:latin typeface="+mj-lt"/>
              <a:ea typeface="+mj-ea"/>
              <a:cs typeface="+mj-cs"/>
            </a:endParaRPr>
          </a:p>
        </p:txBody>
      </p:sp>
      <p:pic>
        <p:nvPicPr>
          <p:cNvPr id="1026" name="Picture 2" descr="How to help birds avoid windows">
            <a:extLst>
              <a:ext uri="{FF2B5EF4-FFF2-40B4-BE49-F238E27FC236}">
                <a16:creationId xmlns:a16="http://schemas.microsoft.com/office/drawing/2014/main" id="{1FA92095-DCC2-45FB-A8F2-E7E11BF80F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77316" y="1029163"/>
            <a:ext cx="6780700" cy="47973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568488D-38A5-4116-AC26-A8AC1FEE1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3556C2F1-8778-467D-9D13-1BEC9176D44F}"/>
              </a:ext>
            </a:extLst>
          </p:cNvPr>
          <p:cNvPicPr>
            <a:picLocks noChangeAspect="1"/>
          </p:cNvPicPr>
          <p:nvPr/>
        </p:nvPicPr>
        <p:blipFill>
          <a:blip r:embed="rId6"/>
          <a:stretch>
            <a:fillRect/>
          </a:stretch>
        </p:blipFill>
        <p:spPr>
          <a:xfrm>
            <a:off x="373712" y="5040817"/>
            <a:ext cx="1600423" cy="1324160"/>
          </a:xfrm>
          <a:prstGeom prst="rect">
            <a:avLst/>
          </a:prstGeom>
        </p:spPr>
      </p:pic>
    </p:spTree>
    <p:extLst>
      <p:ext uri="{BB962C8B-B14F-4D97-AF65-F5344CB8AC3E}">
        <p14:creationId xmlns:p14="http://schemas.microsoft.com/office/powerpoint/2010/main" val="3194942935"/>
      </p:ext>
    </p:extLst>
  </p:cSld>
  <p:clrMapOvr>
    <a:masterClrMapping/>
  </p:clrMapOvr>
  <mc:AlternateContent xmlns:mc="http://schemas.openxmlformats.org/markup-compatibility/2006" xmlns:p14="http://schemas.microsoft.com/office/powerpoint/2010/main">
    <mc:Choice Requires="p14">
      <p:transition spd="med" p14:dur="700" advTm="29081">
        <p:fade/>
      </p:transition>
    </mc:Choice>
    <mc:Fallback xmlns="">
      <p:transition spd="med" advTm="29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bf3ddb0-941d-4d0e-9fb9-0353ba4f956e">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3AFC0F6E06E44F854C4134ABFDE4D6" ma:contentTypeVersion="11" ma:contentTypeDescription="Create a new document." ma:contentTypeScope="" ma:versionID="47bce71f2ce0beb094d9139fd83c4291">
  <xsd:schema xmlns:xsd="http://www.w3.org/2001/XMLSchema" xmlns:xs="http://www.w3.org/2001/XMLSchema" xmlns:p="http://schemas.microsoft.com/office/2006/metadata/properties" xmlns:ns2="060c2a8e-878a-4157-8238-0a3725c93f42" xmlns:ns3="dbf3ddb0-941d-4d0e-9fb9-0353ba4f956e" targetNamespace="http://schemas.microsoft.com/office/2006/metadata/properties" ma:root="true" ma:fieldsID="743ad90047286df2866fe3eb7326306d" ns2:_="" ns3:_="">
    <xsd:import namespace="060c2a8e-878a-4157-8238-0a3725c93f42"/>
    <xsd:import namespace="dbf3ddb0-941d-4d0e-9fb9-0353ba4f9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c2a8e-878a-4157-8238-0a3725c93f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f3ddb0-941d-4d0e-9fb9-0353ba4f956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DA116D-A1D0-4F84-A950-CCDAF7085C9A}">
  <ds:schemaRefs>
    <ds:schemaRef ds:uri="dbf3ddb0-941d-4d0e-9fb9-0353ba4f956e"/>
    <ds:schemaRef ds:uri="060c2a8e-878a-4157-8238-0a3725c93f42"/>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E05DFA-AD68-42D3-AE8A-A27FD36CF1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c2a8e-878a-4157-8238-0a3725c93f42"/>
    <ds:schemaRef ds:uri="dbf3ddb0-941d-4d0e-9fb9-0353ba4f95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565D-86F4-41A4-8802-FB2A843D51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TotalTime>
  <Words>493</Words>
  <Application>Microsoft Office PowerPoint</Application>
  <PresentationFormat>Widescreen</PresentationFormat>
  <Paragraphs>78</Paragraphs>
  <Slides>16</Slides>
  <Notes>1</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Calibri</vt:lpstr>
      <vt:lpstr>Calibri Light</vt:lpstr>
      <vt:lpstr>Segoe UI</vt:lpstr>
      <vt:lpstr>Times New Roman</vt:lpstr>
      <vt:lpstr>WordVisi_MSFontService</vt:lpstr>
      <vt:lpstr>Office Theme</vt:lpstr>
      <vt:lpstr>3_Office Theme</vt:lpstr>
      <vt:lpstr>1_Office Theme</vt:lpstr>
      <vt:lpstr>2_Office Theme</vt:lpstr>
      <vt:lpstr>PowerPoint Presentation</vt:lpstr>
      <vt:lpstr>Today’s session:</vt:lpstr>
      <vt:lpstr>How birds link to the curriculum:</vt:lpstr>
      <vt:lpstr>How can we attract more birds to school grounds</vt:lpstr>
      <vt:lpstr>Attracting more birds in: </vt:lpstr>
      <vt:lpstr>Fun ideas:</vt:lpstr>
      <vt:lpstr>Fun to make! Design and Technology </vt:lpstr>
      <vt:lpstr>Fun to make! </vt:lpstr>
      <vt:lpstr>Other considerations </vt:lpstr>
      <vt:lpstr>Identification tips</vt:lpstr>
      <vt:lpstr>Identification tips</vt:lpstr>
      <vt:lpstr>Identification tips</vt:lpstr>
      <vt:lpstr>Identification tips</vt:lpstr>
      <vt:lpstr>Identification tips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Gordon</dc:creator>
  <cp:lastModifiedBy>Anna Gordon</cp:lastModifiedBy>
  <cp:revision>10</cp:revision>
  <dcterms:created xsi:type="dcterms:W3CDTF">2021-01-26T17:12:01Z</dcterms:created>
  <dcterms:modified xsi:type="dcterms:W3CDTF">2021-02-03T15:07:38Z</dcterms:modified>
</cp:coreProperties>
</file>